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5" r:id="rId3"/>
    <p:sldId id="262" r:id="rId4"/>
    <p:sldId id="266" r:id="rId5"/>
    <p:sldId id="277" r:id="rId6"/>
    <p:sldId id="263" r:id="rId7"/>
    <p:sldId id="264" r:id="rId8"/>
    <p:sldId id="269" r:id="rId9"/>
    <p:sldId id="282" r:id="rId10"/>
    <p:sldId id="286" r:id="rId11"/>
    <p:sldId id="287" r:id="rId12"/>
    <p:sldId id="288" r:id="rId13"/>
    <p:sldId id="283" r:id="rId14"/>
    <p:sldId id="270" r:id="rId15"/>
    <p:sldId id="281" r:id="rId16"/>
    <p:sldId id="279" r:id="rId17"/>
    <p:sldId id="284" r:id="rId18"/>
    <p:sldId id="285" r:id="rId19"/>
    <p:sldId id="272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917E5-38D0-441B-84E6-9288E37CCEF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22BD51E-2297-4B2C-B9C2-49C3BD0D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183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917E5-38D0-441B-84E6-9288E37CCEF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22BD51E-2297-4B2C-B9C2-49C3BD0D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148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917E5-38D0-441B-84E6-9288E37CCEF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22BD51E-2297-4B2C-B9C2-49C3BD0DB67A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7533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917E5-38D0-441B-84E6-9288E37CCEF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22BD51E-2297-4B2C-B9C2-49C3BD0D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62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917E5-38D0-441B-84E6-9288E37CCEF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22BD51E-2297-4B2C-B9C2-49C3BD0DB67A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476252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917E5-38D0-441B-84E6-9288E37CCEF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22BD51E-2297-4B2C-B9C2-49C3BD0D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273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917E5-38D0-441B-84E6-9288E37CCEF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D51E-2297-4B2C-B9C2-49C3BD0D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227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917E5-38D0-441B-84E6-9288E37CCEF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D51E-2297-4B2C-B9C2-49C3BD0D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49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917E5-38D0-441B-84E6-9288E37CCEF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D51E-2297-4B2C-B9C2-49C3BD0D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70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917E5-38D0-441B-84E6-9288E37CCEF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22BD51E-2297-4B2C-B9C2-49C3BD0D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16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917E5-38D0-441B-84E6-9288E37CCEF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22BD51E-2297-4B2C-B9C2-49C3BD0D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592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917E5-38D0-441B-84E6-9288E37CCEF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22BD51E-2297-4B2C-B9C2-49C3BD0D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59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917E5-38D0-441B-84E6-9288E37CCEF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D51E-2297-4B2C-B9C2-49C3BD0D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325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917E5-38D0-441B-84E6-9288E37CCEF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D51E-2297-4B2C-B9C2-49C3BD0D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741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917E5-38D0-441B-84E6-9288E37CCEF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D51E-2297-4B2C-B9C2-49C3BD0D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817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917E5-38D0-441B-84E6-9288E37CCEF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22BD51E-2297-4B2C-B9C2-49C3BD0D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894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917E5-38D0-441B-84E6-9288E37CCEF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22BD51E-2297-4B2C-B9C2-49C3BD0D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600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fif"/><Relationship Id="rId2" Type="http://schemas.openxmlformats.org/officeDocument/2006/relationships/image" Target="../media/image20.jf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048F4C-F948-48E1-A0B0-58412EDD7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81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29B9A6-E263-4DBE-B275-4AE76F739651}"/>
              </a:ext>
            </a:extLst>
          </p:cNvPr>
          <p:cNvSpPr txBox="1"/>
          <p:nvPr/>
        </p:nvSpPr>
        <p:spPr>
          <a:xfrm>
            <a:off x="3049171" y="337625"/>
            <a:ext cx="76704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0" i="0" u="none" strike="noStrike" kern="1200" cap="all" spc="0" normalizeH="0" baseline="0" noProof="0" dirty="0">
                <a:ln w="3175" cmpd="sng"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IranNastaliq" panose="02020505000000020003" pitchFamily="18" charset="0"/>
                <a:ea typeface="+mn-ea"/>
                <a:cs typeface="IranNastaliq" panose="02020505000000020003" pitchFamily="18" charset="0"/>
              </a:rPr>
              <a:t>آموزش شیردهی وپخش کتابچه آموزشی دربخشها</a:t>
            </a:r>
            <a:endParaRPr kumimoji="0" lang="en-US" sz="2800" b="0" i="0" u="none" strike="noStrike" kern="1200" cap="all" spc="0" normalizeH="0" baseline="0" noProof="0" dirty="0">
              <a:ln w="3175" cmpd="sng">
                <a:noFill/>
              </a:ln>
              <a:solidFill>
                <a:srgbClr val="6AAC91">
                  <a:lumMod val="50000"/>
                </a:srgbClr>
              </a:solidFill>
              <a:effectLst/>
              <a:uLnTx/>
              <a:uFillTx/>
              <a:latin typeface="IranNastaliq" panose="02020505000000020003" pitchFamily="18" charset="0"/>
              <a:ea typeface="+mn-ea"/>
              <a:cs typeface="IranNastaliq" panose="020205050000000200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E65584-EA49-4954-9922-82E8C72EC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23889"/>
            <a:ext cx="5917811" cy="56341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B6C14F-E4FE-4BBD-9264-84D7C44A1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811" y="1223888"/>
            <a:ext cx="6274187" cy="563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1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29B9A6-E263-4DBE-B275-4AE76F739651}"/>
              </a:ext>
            </a:extLst>
          </p:cNvPr>
          <p:cNvSpPr txBox="1"/>
          <p:nvPr/>
        </p:nvSpPr>
        <p:spPr>
          <a:xfrm>
            <a:off x="3049171" y="337625"/>
            <a:ext cx="76704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0" i="0" u="none" strike="noStrike" kern="1200" cap="all" spc="0" normalizeH="0" baseline="0" noProof="0" dirty="0">
                <a:ln w="3175" cmpd="sng"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IranNastaliq" panose="02020505000000020003" pitchFamily="18" charset="0"/>
                <a:ea typeface="+mn-ea"/>
                <a:cs typeface="IranNastaliq" panose="02020505000000020003" pitchFamily="18" charset="0"/>
              </a:rPr>
              <a:t>آموزش شیردهی وپخش کتابچه آموزشی دربخشها</a:t>
            </a:r>
            <a:endParaRPr kumimoji="0" lang="en-US" sz="2800" b="0" i="0" u="none" strike="noStrike" kern="1200" cap="all" spc="0" normalizeH="0" baseline="0" noProof="0" dirty="0">
              <a:ln w="3175" cmpd="sng">
                <a:noFill/>
              </a:ln>
              <a:solidFill>
                <a:srgbClr val="6AAC91">
                  <a:lumMod val="50000"/>
                </a:srgbClr>
              </a:solidFill>
              <a:effectLst/>
              <a:uLnTx/>
              <a:uFillTx/>
              <a:latin typeface="IranNastaliq" panose="02020505000000020003" pitchFamily="18" charset="0"/>
              <a:ea typeface="+mn-ea"/>
              <a:cs typeface="IranNastaliq" panose="020205050000000200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B7FE95-E41C-4842-A5A4-8726301E0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1686"/>
            <a:ext cx="5992837" cy="56763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E2B67E-5BEB-45E9-9923-B46AAADF9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837" y="1181686"/>
            <a:ext cx="6199164" cy="567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8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AD2ABF-2360-426E-A9CF-600404B30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091" y="1209822"/>
            <a:ext cx="6353909" cy="56481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937514-4DEC-4A09-AABC-56642D8B2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822"/>
            <a:ext cx="5838091" cy="56481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536349-0069-4B59-88AC-D3EB8C93B265}"/>
              </a:ext>
            </a:extLst>
          </p:cNvPr>
          <p:cNvSpPr txBox="1"/>
          <p:nvPr/>
        </p:nvSpPr>
        <p:spPr>
          <a:xfrm>
            <a:off x="3049171" y="393895"/>
            <a:ext cx="70514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0" i="0" u="none" strike="noStrike" kern="1200" cap="all" spc="0" normalizeH="0" baseline="0" noProof="0" dirty="0">
                <a:ln w="3175" cmpd="sng"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IranNastaliq" panose="02020505000000020003" pitchFamily="18" charset="0"/>
                <a:ea typeface="+mn-ea"/>
                <a:cs typeface="IranNastaliq" panose="02020505000000020003" pitchFamily="18" charset="0"/>
              </a:rPr>
              <a:t>آموزش شیردهی وپخش کتابچه آموزشی دربخشها</a:t>
            </a:r>
            <a:endParaRPr kumimoji="0" lang="en-US" sz="2800" b="0" i="0" u="none" strike="noStrike" kern="1200" cap="all" spc="0" normalizeH="0" baseline="0" noProof="0" dirty="0">
              <a:ln w="3175" cmpd="sng">
                <a:noFill/>
              </a:ln>
              <a:solidFill>
                <a:srgbClr val="6AAC91">
                  <a:lumMod val="50000"/>
                </a:srgbClr>
              </a:solidFill>
              <a:effectLst/>
              <a:uLnTx/>
              <a:uFillTx/>
              <a:latin typeface="IranNastaliq" panose="02020505000000020003" pitchFamily="18" charset="0"/>
              <a:ea typeface="+mn-ea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534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29B9A6-E263-4DBE-B275-4AE76F739651}"/>
              </a:ext>
            </a:extLst>
          </p:cNvPr>
          <p:cNvSpPr txBox="1"/>
          <p:nvPr/>
        </p:nvSpPr>
        <p:spPr>
          <a:xfrm>
            <a:off x="3049171" y="337625"/>
            <a:ext cx="76704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800" cap="all" dirty="0">
                <a:ln w="3175" cmpd="sng">
                  <a:noFill/>
                </a:ln>
                <a:solidFill>
                  <a:srgbClr val="6AAC91">
                    <a:lumMod val="50000"/>
                  </a:srgb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مشاوره شیردهی واهمیت ومزایای شیر مادر </a:t>
            </a:r>
            <a:endParaRPr kumimoji="0" lang="en-US" sz="2800" b="0" i="0" u="none" strike="noStrike" kern="1200" cap="all" spc="0" normalizeH="0" baseline="0" noProof="0" dirty="0">
              <a:ln w="3175" cmpd="sng">
                <a:noFill/>
              </a:ln>
              <a:solidFill>
                <a:srgbClr val="6AAC91">
                  <a:lumMod val="50000"/>
                </a:srgbClr>
              </a:solidFill>
              <a:effectLst/>
              <a:uLnTx/>
              <a:uFillTx/>
              <a:latin typeface="IranNastaliq" panose="02020505000000020003" pitchFamily="18" charset="0"/>
              <a:ea typeface="+mn-ea"/>
              <a:cs typeface="IranNastaliq" panose="020205050000000200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E70922-FDD6-4A94-BEEE-B37E51FB1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3889"/>
            <a:ext cx="6096000" cy="56341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A88945-7C81-4B56-ACD5-D97D3C96B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23889"/>
            <a:ext cx="6095999" cy="563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39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29B9A6-E263-4DBE-B275-4AE76F739651}"/>
              </a:ext>
            </a:extLst>
          </p:cNvPr>
          <p:cNvSpPr txBox="1"/>
          <p:nvPr/>
        </p:nvSpPr>
        <p:spPr>
          <a:xfrm>
            <a:off x="3063239" y="393896"/>
            <a:ext cx="76704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0" i="0" u="none" strike="noStrike" kern="1200" cap="all" spc="0" normalizeH="0" baseline="0" noProof="0" dirty="0">
                <a:ln w="3175" cmpd="sng"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IranNastaliq" panose="02020505000000020003" pitchFamily="18" charset="0"/>
                <a:ea typeface="+mn-ea"/>
                <a:cs typeface="IranNastaliq" panose="02020505000000020003" pitchFamily="18" charset="0"/>
              </a:rPr>
              <a:t>تهییه کلیپ های آموزشی</a:t>
            </a:r>
            <a:endParaRPr kumimoji="0" lang="en-US" sz="2800" b="0" i="0" u="none" strike="noStrike" kern="1200" cap="all" spc="0" normalizeH="0" baseline="0" noProof="0" dirty="0">
              <a:ln w="3175" cmpd="sng">
                <a:noFill/>
              </a:ln>
              <a:solidFill>
                <a:srgbClr val="6AAC91">
                  <a:lumMod val="50000"/>
                </a:srgbClr>
              </a:solidFill>
              <a:effectLst/>
              <a:uLnTx/>
              <a:uFillTx/>
              <a:latin typeface="IranNastaliq" panose="02020505000000020003" pitchFamily="18" charset="0"/>
              <a:ea typeface="+mn-ea"/>
              <a:cs typeface="IranNastaliq" panose="02020505000000020003" pitchFamily="18" charset="0"/>
            </a:endParaRPr>
          </a:p>
        </p:txBody>
      </p:sp>
      <p:pic>
        <p:nvPicPr>
          <p:cNvPr id="2" name="کلیپ بخش nicu">
            <a:hlinkClick r:id="" action="ppaction://media"/>
            <a:extLst>
              <a:ext uri="{FF2B5EF4-FFF2-40B4-BE49-F238E27FC236}">
                <a16:creationId xmlns:a16="http://schemas.microsoft.com/office/drawing/2014/main" id="{7D9CB427-FF37-4CD4-B6C9-036284B561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23889"/>
            <a:ext cx="12191999" cy="500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6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29B9A6-E263-4DBE-B275-4AE76F739651}"/>
              </a:ext>
            </a:extLst>
          </p:cNvPr>
          <p:cNvSpPr txBox="1"/>
          <p:nvPr/>
        </p:nvSpPr>
        <p:spPr>
          <a:xfrm>
            <a:off x="3063239" y="393896"/>
            <a:ext cx="76704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0" i="0" u="none" strike="noStrike" kern="1200" cap="all" spc="0" normalizeH="0" baseline="0" noProof="0" dirty="0">
                <a:ln w="3175" cmpd="sng"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IranNastaliq" panose="02020505000000020003" pitchFamily="18" charset="0"/>
                <a:ea typeface="+mn-ea"/>
                <a:cs typeface="IranNastaliq" panose="02020505000000020003" pitchFamily="18" charset="0"/>
              </a:rPr>
              <a:t>تهیه کلیپ های آموزشی</a:t>
            </a:r>
            <a:endParaRPr kumimoji="0" lang="en-US" sz="2800" b="0" i="0" u="none" strike="noStrike" kern="1200" cap="all" spc="0" normalizeH="0" baseline="0" noProof="0" dirty="0">
              <a:ln w="3175" cmpd="sng">
                <a:noFill/>
              </a:ln>
              <a:solidFill>
                <a:srgbClr val="6AAC91">
                  <a:lumMod val="50000"/>
                </a:srgbClr>
              </a:solidFill>
              <a:effectLst/>
              <a:uLnTx/>
              <a:uFillTx/>
              <a:latin typeface="IranNastaliq" panose="02020505000000020003" pitchFamily="18" charset="0"/>
              <a:ea typeface="+mn-ea"/>
              <a:cs typeface="IranNastaliq" panose="02020505000000020003" pitchFamily="18" charset="0"/>
            </a:endParaRPr>
          </a:p>
        </p:txBody>
      </p:sp>
      <p:pic>
        <p:nvPicPr>
          <p:cNvPr id="4" name="کلیپ بخش جراحی">
            <a:hlinkClick r:id="" action="ppaction://media"/>
            <a:extLst>
              <a:ext uri="{FF2B5EF4-FFF2-40B4-BE49-F238E27FC236}">
                <a16:creationId xmlns:a16="http://schemas.microsoft.com/office/drawing/2014/main" id="{E35E6B74-61F1-4C73-AFDB-225833F4B7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948" y="1167618"/>
            <a:ext cx="11802794" cy="507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6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B054F7-534C-43B7-AB92-3D1D7D08F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4" y="0"/>
            <a:ext cx="3362178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74045F-D544-4B84-BCB6-CE97CEEA3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262" y="112542"/>
            <a:ext cx="8506264" cy="662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56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29B9A6-E263-4DBE-B275-4AE76F739651}"/>
              </a:ext>
            </a:extLst>
          </p:cNvPr>
          <p:cNvSpPr txBox="1"/>
          <p:nvPr/>
        </p:nvSpPr>
        <p:spPr>
          <a:xfrm>
            <a:off x="3063239" y="393896"/>
            <a:ext cx="76704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0" i="0" u="none" strike="noStrike" kern="1200" cap="all" spc="0" normalizeH="0" baseline="0" noProof="0" dirty="0">
                <a:ln w="3175" cmpd="sng"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IranNastaliq" panose="02020505000000020003" pitchFamily="18" charset="0"/>
                <a:ea typeface="+mn-ea"/>
                <a:cs typeface="IranNastaliq" panose="02020505000000020003" pitchFamily="18" charset="0"/>
              </a:rPr>
              <a:t>ثبت </a:t>
            </a:r>
            <a:r>
              <a:rPr lang="fa-IR" sz="2800" cap="all" dirty="0">
                <a:ln w="3175" cmpd="sng">
                  <a:noFill/>
                </a:ln>
                <a:solidFill>
                  <a:srgbClr val="6AAC91">
                    <a:lumMod val="50000"/>
                  </a:srgb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شعار هفته بر روی بردبخشها</a:t>
            </a:r>
            <a:endParaRPr kumimoji="0" lang="en-US" sz="2800" b="0" i="0" u="none" strike="noStrike" kern="1200" cap="all" spc="0" normalizeH="0" baseline="0" noProof="0" dirty="0">
              <a:ln w="3175" cmpd="sng">
                <a:noFill/>
              </a:ln>
              <a:solidFill>
                <a:srgbClr val="6AAC91">
                  <a:lumMod val="50000"/>
                </a:srgbClr>
              </a:solidFill>
              <a:effectLst/>
              <a:uLnTx/>
              <a:uFillTx/>
              <a:latin typeface="IranNastaliq" panose="02020505000000020003" pitchFamily="18" charset="0"/>
              <a:ea typeface="+mn-ea"/>
              <a:cs typeface="IranNastaliq" panose="020205050000000200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AC66B2-D7DA-4A5B-AA50-7060F3053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139484"/>
            <a:ext cx="6095999" cy="57185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319064-3F23-4FE7-B29A-034188EE5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9483"/>
            <a:ext cx="6095999" cy="571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944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29B9A6-E263-4DBE-B275-4AE76F739651}"/>
              </a:ext>
            </a:extLst>
          </p:cNvPr>
          <p:cNvSpPr txBox="1"/>
          <p:nvPr/>
        </p:nvSpPr>
        <p:spPr>
          <a:xfrm>
            <a:off x="3063239" y="393896"/>
            <a:ext cx="76704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0" i="0" u="none" strike="noStrike" kern="1200" cap="all" spc="0" normalizeH="0" baseline="0" noProof="0" dirty="0">
                <a:ln w="3175" cmpd="sng"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IranNastaliq" panose="02020505000000020003" pitchFamily="18" charset="0"/>
                <a:ea typeface="+mn-ea"/>
                <a:cs typeface="IranNastaliq" panose="02020505000000020003" pitchFamily="18" charset="0"/>
              </a:rPr>
              <a:t>تهیه پوستر به مناسبت هفته شیرمادر</a:t>
            </a:r>
            <a:endParaRPr kumimoji="0" lang="en-US" sz="2800" b="0" i="0" u="none" strike="noStrike" kern="1200" cap="all" spc="0" normalizeH="0" baseline="0" noProof="0" dirty="0">
              <a:ln w="3175" cmpd="sng">
                <a:noFill/>
              </a:ln>
              <a:solidFill>
                <a:srgbClr val="6AAC91">
                  <a:lumMod val="50000"/>
                </a:srgbClr>
              </a:solidFill>
              <a:effectLst/>
              <a:uLnTx/>
              <a:uFillTx/>
              <a:latin typeface="IranNastaliq" panose="02020505000000020003" pitchFamily="18" charset="0"/>
              <a:ea typeface="+mn-ea"/>
              <a:cs typeface="IranNastaliq" panose="020205050000000200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AC35DF-C312-40CC-B028-8C61AB603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37956"/>
            <a:ext cx="5931877" cy="5620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DD8B44-BDD1-44C7-8BE2-6AA3B1C7CF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37956"/>
            <a:ext cx="6096000" cy="562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561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29B9A6-E263-4DBE-B275-4AE76F739651}"/>
              </a:ext>
            </a:extLst>
          </p:cNvPr>
          <p:cNvSpPr txBox="1"/>
          <p:nvPr/>
        </p:nvSpPr>
        <p:spPr>
          <a:xfrm>
            <a:off x="3049171" y="337625"/>
            <a:ext cx="76704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0" i="0" u="none" strike="noStrike" kern="1200" cap="all" spc="0" normalizeH="0" baseline="0" noProof="0" dirty="0">
                <a:ln w="3175" cmpd="sng"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IranNastaliq" panose="02020505000000020003" pitchFamily="18" charset="0"/>
                <a:ea typeface="+mn-ea"/>
                <a:cs typeface="IranNastaliq" panose="02020505000000020003" pitchFamily="18" charset="0"/>
              </a:rPr>
              <a:t>انجام مشاوره شیردهی</a:t>
            </a:r>
            <a:endParaRPr kumimoji="0" lang="en-US" sz="2800" b="0" i="0" u="none" strike="noStrike" kern="1200" cap="all" spc="0" normalizeH="0" baseline="0" noProof="0" dirty="0">
              <a:ln w="3175" cmpd="sng">
                <a:noFill/>
              </a:ln>
              <a:solidFill>
                <a:srgbClr val="6AAC91">
                  <a:lumMod val="50000"/>
                </a:srgbClr>
              </a:solidFill>
              <a:effectLst/>
              <a:uLnTx/>
              <a:uFillTx/>
              <a:latin typeface="IranNastaliq" panose="02020505000000020003" pitchFamily="18" charset="0"/>
              <a:ea typeface="+mn-ea"/>
              <a:cs typeface="IranNastaliq" panose="020205050000000200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D1A26C-CB35-47EB-928A-E57F367E7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46" y="1209821"/>
            <a:ext cx="4614203" cy="53105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BAE44D-B35F-4079-8641-69EEB461A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049" y="1209821"/>
            <a:ext cx="4811151" cy="531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24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17FD0-F015-4E4C-B32D-AB13FDF5F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74055"/>
            <a:ext cx="10449393" cy="1336431"/>
          </a:xfrm>
        </p:spPr>
        <p:txBody>
          <a:bodyPr>
            <a:normAutofit fontScale="90000"/>
          </a:bodyPr>
          <a:lstStyle/>
          <a:p>
            <a:pPr algn="ctr"/>
            <a:r>
              <a:rPr lang="fa-IR" sz="8900" cap="all" dirty="0">
                <a:ln w="3175" cmpd="sng">
                  <a:noFill/>
                </a:ln>
                <a:solidFill>
                  <a:schemeClr val="accent6">
                    <a:lumMod val="75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هفته شیرمادر</a:t>
            </a:r>
            <a:br>
              <a:rPr lang="fa-IR" cap="all" dirty="0">
                <a:ln w="3175" cmpd="sng">
                  <a:noFill/>
                </a:ln>
                <a:solidFill>
                  <a:schemeClr val="accent3">
                    <a:lumMod val="5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</a:br>
            <a:br>
              <a:rPr lang="fa-IR" dirty="0"/>
            </a:br>
            <a:endParaRPr lang="en-US" cap="all" dirty="0">
              <a:ln w="3175" cmpd="sng">
                <a:noFill/>
              </a:ln>
              <a:solidFill>
                <a:schemeClr val="accent6">
                  <a:lumMod val="75000"/>
                </a:schemeClr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62A89C-C9DF-48A9-ACDD-F5C2F356B24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902" y="4234375"/>
            <a:ext cx="3713870" cy="15193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2970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02332-379F-4975-A901-A6EE8DE57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386" y="659566"/>
            <a:ext cx="8610599" cy="1004341"/>
          </a:xfrm>
        </p:spPr>
        <p:txBody>
          <a:bodyPr/>
          <a:lstStyle/>
          <a:p>
            <a:pPr algn="ctr"/>
            <a:r>
              <a:rPr lang="fa-IR" sz="4400" cap="all" dirty="0">
                <a:ln w="3175" cmpd="sng">
                  <a:noFill/>
                </a:ln>
                <a:solidFill>
                  <a:schemeClr val="accent6">
                    <a:lumMod val="5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عملکرد هفته شیرمادر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5BB82-AC12-4801-85CC-0BDA63399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420837"/>
            <a:ext cx="8946296" cy="5148775"/>
          </a:xfrm>
        </p:spPr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solidFill>
                  <a:schemeClr val="accent5">
                    <a:lumMod val="50000"/>
                  </a:schemeClr>
                </a:solidFill>
              </a:rPr>
              <a:t>تهیه پمفلت های آموزشی شیردهی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solidFill>
                  <a:schemeClr val="accent5">
                    <a:lumMod val="50000"/>
                  </a:schemeClr>
                </a:solidFill>
              </a:rPr>
              <a:t>تهیه ونصب بنر جهت گرامیداشت هفته شیردر درمانگاه زنان با شعارجهانی                     "ترویج تغذیه با شیرمادرمسئولیت مشترک"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solidFill>
                  <a:schemeClr val="accent5">
                    <a:lumMod val="50000"/>
                  </a:schemeClr>
                </a:solidFill>
              </a:rPr>
              <a:t>برگزاری کلاسهای آموزشی در بخشهای مختلف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solidFill>
                  <a:schemeClr val="accent5">
                    <a:lumMod val="50000"/>
                  </a:schemeClr>
                </a:solidFill>
              </a:rPr>
              <a:t>برگزاری آموزش شیردهی در ساعت اول تولددر اتاق زایمان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solidFill>
                  <a:schemeClr val="accent5">
                    <a:lumMod val="50000"/>
                  </a:schemeClr>
                </a:solidFill>
              </a:rPr>
              <a:t>آموزش دوشیدن شیر در مادران بستری در بخشهای ویژه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solidFill>
                  <a:schemeClr val="accent5">
                    <a:lumMod val="50000"/>
                  </a:schemeClr>
                </a:solidFill>
              </a:rPr>
              <a:t>پخش فیلم آموزشی در بخش نوزادان ونحوه تغذیه در نوزادان نارس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solidFill>
                  <a:schemeClr val="accent5">
                    <a:lumMod val="50000"/>
                  </a:schemeClr>
                </a:solidFill>
              </a:rPr>
              <a:t>آموزش به بیماران بستری در بخش کووید وبلامانع بودن شیردهی در این افراد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solidFill>
                  <a:schemeClr val="accent5">
                    <a:lumMod val="50000"/>
                  </a:schemeClr>
                </a:solidFill>
              </a:rPr>
              <a:t>مصاحبه رادیویی مریم گلنام کارشناس مشاور شیر  بیمارستان شریعتی با صدا و سیمای بندرعباس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solidFill>
                  <a:schemeClr val="accent5">
                    <a:lumMod val="50000"/>
                  </a:schemeClr>
                </a:solidFill>
              </a:rPr>
              <a:t>پخش کتاب آموزش تغذیه با شیر مادر در مراجعه کنندگان به درمانگاه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solidFill>
                  <a:schemeClr val="accent5">
                    <a:lumMod val="50000"/>
                  </a:schemeClr>
                </a:solidFill>
              </a:rPr>
              <a:t>پخش کتابچه آموزش تغذیه با شیر مادر به کلیه مادران بستری در بخش‌های مختلف بیمارستان</a:t>
            </a:r>
          </a:p>
          <a:p>
            <a:pPr algn="r" rtl="1">
              <a:buFont typeface="Wingdings" panose="05000000000000000000" pitchFamily="2" charset="2"/>
              <a:buChar char="v"/>
            </a:pPr>
            <a:endParaRPr lang="fa-IR" dirty="0">
              <a:solidFill>
                <a:schemeClr val="accent6">
                  <a:lumMod val="75000"/>
                </a:schemeClr>
              </a:solidFill>
            </a:endParaRPr>
          </a:p>
          <a:p>
            <a:pPr algn="r" rtl="1">
              <a:buFont typeface="Wingdings" panose="05000000000000000000" pitchFamily="2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255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02332-379F-4975-A901-A6EE8DE57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386" y="659566"/>
            <a:ext cx="8610599" cy="1004341"/>
          </a:xfrm>
        </p:spPr>
        <p:txBody>
          <a:bodyPr/>
          <a:lstStyle/>
          <a:p>
            <a:pPr algn="ctr"/>
            <a:r>
              <a:rPr lang="fa-IR" sz="4400" cap="all" dirty="0">
                <a:ln w="3175" cmpd="sng">
                  <a:noFill/>
                </a:ln>
                <a:solidFill>
                  <a:schemeClr val="accent6">
                    <a:lumMod val="5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عملکرد هفته شیرمادر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5BB82-AC12-4801-85CC-0BDA63399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420837"/>
            <a:ext cx="8946296" cy="5148775"/>
          </a:xfrm>
        </p:spPr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solidFill>
                  <a:schemeClr val="accent5">
                    <a:lumMod val="50000"/>
                  </a:schemeClr>
                </a:solidFill>
              </a:rPr>
              <a:t>نوشتن شعار هفته تغذیه با شیر مادر در بردهای بخش ها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solidFill>
                  <a:schemeClr val="accent5">
                    <a:lumMod val="50000"/>
                  </a:schemeClr>
                </a:solidFill>
              </a:rPr>
              <a:t>تقدیر از مادران شیرده کارمند (پرسنل بیمارستان)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solidFill>
                  <a:schemeClr val="accent5">
                    <a:lumMod val="50000"/>
                  </a:schemeClr>
                </a:solidFill>
              </a:rPr>
              <a:t>انجام مشاوره‌های شیردهی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solidFill>
                  <a:schemeClr val="accent5">
                    <a:lumMod val="50000"/>
                  </a:schemeClr>
                </a:solidFill>
              </a:rPr>
              <a:t>تهیه کلیپ تاریخچه هفته جهانی شیر مادر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solidFill>
                  <a:schemeClr val="accent5">
                    <a:lumMod val="50000"/>
                  </a:schemeClr>
                </a:solidFill>
              </a:rPr>
              <a:t> پخش فیلم آموزشی شیردهی به مدت یک هفته در شیفت صبح و عصر درمانگاه جهت مراجعه کنندگان</a:t>
            </a:r>
            <a:endParaRPr lang="fa-IR" dirty="0">
              <a:solidFill>
                <a:schemeClr val="accent6">
                  <a:lumMod val="75000"/>
                </a:schemeClr>
              </a:solidFill>
            </a:endParaRPr>
          </a:p>
          <a:p>
            <a:pPr algn="r" rtl="1">
              <a:buFont typeface="Wingdings" panose="05000000000000000000" pitchFamily="2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074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1FAA99AF-746D-4C51-A3B9-5F042E37F9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6776250"/>
              </p:ext>
            </p:extLst>
          </p:nvPr>
        </p:nvGraphicFramePr>
        <p:xfrm>
          <a:off x="0" y="731521"/>
          <a:ext cx="12192000" cy="6126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43611" imgH="5829260" progId="AcroExch.Document.DC">
                  <p:embed/>
                </p:oleObj>
              </mc:Choice>
              <mc:Fallback>
                <p:oleObj name="Acrobat Document" r:id="rId2" imgW="7543611" imgH="5829260" progId="AcroExch.Document.DC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1FAA99AF-746D-4C51-A3B9-5F042E37F9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731521"/>
                        <a:ext cx="12192000" cy="6126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BB25780-3A9C-47C5-9DA1-124D6AA53FEA}"/>
              </a:ext>
            </a:extLst>
          </p:cNvPr>
          <p:cNvSpPr txBox="1"/>
          <p:nvPr/>
        </p:nvSpPr>
        <p:spPr>
          <a:xfrm flipH="1">
            <a:off x="3699801" y="208301"/>
            <a:ext cx="53457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2800" cap="all" dirty="0">
                <a:ln w="3175" cmpd="sng">
                  <a:noFill/>
                </a:ln>
                <a:solidFill>
                  <a:schemeClr val="accent6">
                    <a:lumMod val="50000"/>
                  </a:schemeClr>
                </a:solidFill>
                <a:latin typeface="IranNastaliq" panose="02020505000000020003" pitchFamily="18" charset="0"/>
                <a:ea typeface="+mj-ea"/>
                <a:cs typeface="IranNastaliq" panose="02020505000000020003" pitchFamily="18" charset="0"/>
              </a:rPr>
              <a:t>تهیه پمفلت های آموزش شیردهی (بخش </a:t>
            </a:r>
            <a:r>
              <a:rPr lang="en-US" cap="all" dirty="0" err="1">
                <a:ln w="3175" cmpd="sng">
                  <a:noFill/>
                </a:ln>
                <a:solidFill>
                  <a:schemeClr val="accent6">
                    <a:lumMod val="50000"/>
                  </a:schemeClr>
                </a:solidFill>
                <a:latin typeface="IranNastaliq" panose="02020505000000020003" pitchFamily="18" charset="0"/>
                <a:ea typeface="+mj-ea"/>
                <a:cs typeface="IranNastaliq" panose="02020505000000020003" pitchFamily="18" charset="0"/>
              </a:rPr>
              <a:t>icu</a:t>
            </a:r>
            <a:r>
              <a:rPr lang="fa-IR" sz="2800" cap="all" dirty="0">
                <a:ln w="3175" cmpd="sng">
                  <a:noFill/>
                </a:ln>
                <a:solidFill>
                  <a:schemeClr val="accent6">
                    <a:lumMod val="50000"/>
                  </a:schemeClr>
                </a:solidFill>
                <a:latin typeface="IranNastaliq" panose="02020505000000020003" pitchFamily="18" charset="0"/>
                <a:ea typeface="+mj-ea"/>
                <a:cs typeface="IranNastaliq" panose="02020505000000020003" pitchFamily="18" charset="0"/>
              </a:rPr>
              <a:t>)</a:t>
            </a:r>
            <a:endParaRPr lang="en-US" sz="2800" cap="all" dirty="0">
              <a:ln w="3175" cmpd="sng">
                <a:noFill/>
              </a:ln>
              <a:solidFill>
                <a:schemeClr val="accent6">
                  <a:lumMod val="50000"/>
                </a:schemeClr>
              </a:solidFill>
              <a:latin typeface="IranNastaliq" panose="02020505000000020003" pitchFamily="18" charset="0"/>
              <a:ea typeface="+mj-ea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208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EDC70B3C-8DDD-4CE1-9F5E-BA94AA6AB1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3004603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8019946" imgH="5667372" progId="AcroExch.Document.DC">
                  <p:embed/>
                </p:oleObj>
              </mc:Choice>
              <mc:Fallback>
                <p:oleObj name="Acrobat Document" r:id="rId2" imgW="8019946" imgH="566737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8459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3CE06D6-4248-4715-838A-8076EBA9D78E}"/>
              </a:ext>
            </a:extLst>
          </p:cNvPr>
          <p:cNvSpPr txBox="1"/>
          <p:nvPr/>
        </p:nvSpPr>
        <p:spPr>
          <a:xfrm>
            <a:off x="3485270" y="309489"/>
            <a:ext cx="64465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2800" cap="all" dirty="0">
                <a:ln w="3175" cmpd="sng">
                  <a:noFill/>
                </a:ln>
                <a:solidFill>
                  <a:schemeClr val="accent6">
                    <a:lumMod val="50000"/>
                  </a:schemeClr>
                </a:solidFill>
                <a:latin typeface="IranNastaliq" panose="02020505000000020003" pitchFamily="18" charset="0"/>
                <a:ea typeface="+mj-ea"/>
                <a:cs typeface="IranNastaliq" panose="02020505000000020003" pitchFamily="18" charset="0"/>
              </a:rPr>
              <a:t>تهیه ونصب بنر</a:t>
            </a:r>
            <a:endParaRPr lang="en-US" sz="2800" cap="all" dirty="0">
              <a:ln w="3175" cmpd="sng">
                <a:noFill/>
              </a:ln>
              <a:solidFill>
                <a:schemeClr val="accent6">
                  <a:lumMod val="50000"/>
                </a:schemeClr>
              </a:solidFill>
              <a:latin typeface="IranNastaliq" panose="02020505000000020003" pitchFamily="18" charset="0"/>
              <a:ea typeface="+mj-ea"/>
              <a:cs typeface="IranNastaliq" panose="020205050000000200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7F1BDC-F3FC-42F1-8AD0-8948C28B2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98806"/>
            <a:ext cx="12192000" cy="585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30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29B9A6-E263-4DBE-B275-4AE76F739651}"/>
              </a:ext>
            </a:extLst>
          </p:cNvPr>
          <p:cNvSpPr txBox="1"/>
          <p:nvPr/>
        </p:nvSpPr>
        <p:spPr>
          <a:xfrm>
            <a:off x="3049171" y="337625"/>
            <a:ext cx="76704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0" i="0" u="none" strike="noStrike" kern="1200" cap="all" spc="0" normalizeH="0" baseline="0" noProof="0" dirty="0">
                <a:ln w="3175" cmpd="sng"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IranNastaliq" panose="02020505000000020003" pitchFamily="18" charset="0"/>
                <a:ea typeface="+mn-ea"/>
                <a:cs typeface="IranNastaliq" panose="02020505000000020003" pitchFamily="18" charset="0"/>
              </a:rPr>
              <a:t>آموزش شیردهی وپخش کتابچه آموزشی دربخشها</a:t>
            </a:r>
            <a:endParaRPr kumimoji="0" lang="en-US" sz="2800" b="0" i="0" u="none" strike="noStrike" kern="1200" cap="all" spc="0" normalizeH="0" baseline="0" noProof="0" dirty="0">
              <a:ln w="3175" cmpd="sng">
                <a:noFill/>
              </a:ln>
              <a:solidFill>
                <a:srgbClr val="6AAC91">
                  <a:lumMod val="50000"/>
                </a:srgbClr>
              </a:solidFill>
              <a:effectLst/>
              <a:uLnTx/>
              <a:uFillTx/>
              <a:latin typeface="IranNastaliq" panose="02020505000000020003" pitchFamily="18" charset="0"/>
              <a:ea typeface="+mn-ea"/>
              <a:cs typeface="IranNastaliq" panose="02020505000000020003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ED8586-73B7-4A67-BC17-6E339929C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67616"/>
            <a:ext cx="6095999" cy="56903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BD2456-94DB-4470-8B5C-BE6F4A27D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167617"/>
            <a:ext cx="6096000" cy="569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26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29B9A6-E263-4DBE-B275-4AE76F739651}"/>
              </a:ext>
            </a:extLst>
          </p:cNvPr>
          <p:cNvSpPr txBox="1"/>
          <p:nvPr/>
        </p:nvSpPr>
        <p:spPr>
          <a:xfrm>
            <a:off x="3049171" y="337625"/>
            <a:ext cx="76704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0" i="0" u="none" strike="noStrike" kern="1200" cap="all" spc="0" normalizeH="0" baseline="0" noProof="0" dirty="0">
                <a:ln w="3175" cmpd="sng"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IranNastaliq" panose="02020505000000020003" pitchFamily="18" charset="0"/>
                <a:ea typeface="+mn-ea"/>
                <a:cs typeface="IranNastaliq" panose="02020505000000020003" pitchFamily="18" charset="0"/>
              </a:rPr>
              <a:t>آموزش شیردهی وپخش کتابچه آموزشی دربخشها</a:t>
            </a:r>
            <a:endParaRPr kumimoji="0" lang="en-US" sz="2800" b="0" i="0" u="none" strike="noStrike" kern="1200" cap="all" spc="0" normalizeH="0" baseline="0" noProof="0" dirty="0">
              <a:ln w="3175" cmpd="sng">
                <a:noFill/>
              </a:ln>
              <a:solidFill>
                <a:srgbClr val="6AAC91">
                  <a:lumMod val="50000"/>
                </a:srgbClr>
              </a:solidFill>
              <a:effectLst/>
              <a:uLnTx/>
              <a:uFillTx/>
              <a:latin typeface="IranNastaliq" panose="02020505000000020003" pitchFamily="18" charset="0"/>
              <a:ea typeface="+mn-ea"/>
              <a:cs typeface="IranNastaliq" panose="020205050000000200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49B5A6-E4D3-47D4-BB07-7852F6403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822"/>
            <a:ext cx="6096000" cy="56481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B872B8-1344-441C-9463-BA58B2893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37958"/>
            <a:ext cx="6096000" cy="564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57764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Override1.xml><?xml version="1.0" encoding="utf-8"?>
<a:themeOverride xmlns:a="http://schemas.openxmlformats.org/drawingml/2006/main">
  <a:clrScheme name="Wisp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</TotalTime>
  <Words>241</Words>
  <Application>Microsoft Office PowerPoint</Application>
  <PresentationFormat>Widescreen</PresentationFormat>
  <Paragraphs>31</Paragraphs>
  <Slides>19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Century Gothic</vt:lpstr>
      <vt:lpstr>IranNastaliq</vt:lpstr>
      <vt:lpstr>Wingdings</vt:lpstr>
      <vt:lpstr>Wingdings 3</vt:lpstr>
      <vt:lpstr>Wisp</vt:lpstr>
      <vt:lpstr>Acrobat Document</vt:lpstr>
      <vt:lpstr>PowerPoint Presentation</vt:lpstr>
      <vt:lpstr>هفته شیرمادر  </vt:lpstr>
      <vt:lpstr>عملکرد هفته شیرمادر</vt:lpstr>
      <vt:lpstr>عملکرد هفته شیرمادر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هفته جهانی تیروئید  3تا 10 خردادماه</dc:title>
  <dc:creator>edari</dc:creator>
  <cp:lastModifiedBy>edari</cp:lastModifiedBy>
  <cp:revision>31</cp:revision>
  <dcterms:created xsi:type="dcterms:W3CDTF">2021-06-01T05:38:47Z</dcterms:created>
  <dcterms:modified xsi:type="dcterms:W3CDTF">2021-10-12T05:12:52Z</dcterms:modified>
</cp:coreProperties>
</file>