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sldIdLst>
    <p:sldId id="256" r:id="rId2"/>
    <p:sldId id="257" r:id="rId3"/>
    <p:sldId id="258" r:id="rId4"/>
    <p:sldId id="259" r:id="rId5"/>
    <p:sldId id="287" r:id="rId6"/>
    <p:sldId id="261" r:id="rId7"/>
    <p:sldId id="263" r:id="rId8"/>
    <p:sldId id="262" r:id="rId9"/>
    <p:sldId id="273" r:id="rId10"/>
    <p:sldId id="281" r:id="rId11"/>
    <p:sldId id="265" r:id="rId12"/>
    <p:sldId id="266" r:id="rId13"/>
    <p:sldId id="267" r:id="rId14"/>
    <p:sldId id="269" r:id="rId15"/>
    <p:sldId id="275"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 initials="a" lastIdx="1" clrIdx="0">
    <p:extLst>
      <p:ext uri="{19B8F6BF-5375-455C-9EA6-DF929625EA0E}">
        <p15:presenceInfo xmlns:p15="http://schemas.microsoft.com/office/powerpoint/2012/main" userId="S-1-5-21-2022515279-3023240270-1752916808-11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p:cViewPr varScale="1">
        <p:scale>
          <a:sx n="74" d="100"/>
          <a:sy n="74" d="100"/>
        </p:scale>
        <p:origin x="3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1-31T08:27:02.093" idx="1">
    <p:pos x="10" y="10"/>
    <p:text/>
    <p:extLst>
      <p:ext uri="{C676402C-5697-4E1C-873F-D02D1690AC5C}">
        <p15:threadingInfo xmlns:p15="http://schemas.microsoft.com/office/powerpoint/2012/main" timeZoneBias="-21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8E0AD2-014D-4C3B-A1FF-2B55F1BE0B6C}"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D82B8-5B71-4B20-B54D-6CC1AC2BC388}" type="slidenum">
              <a:rPr lang="en-US" smtClean="0"/>
              <a:t>‹#›</a:t>
            </a:fld>
            <a:endParaRPr lang="en-US"/>
          </a:p>
        </p:txBody>
      </p:sp>
    </p:spTree>
    <p:extLst>
      <p:ext uri="{BB962C8B-B14F-4D97-AF65-F5344CB8AC3E}">
        <p14:creationId xmlns:p14="http://schemas.microsoft.com/office/powerpoint/2010/main" val="3135792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8E0AD2-014D-4C3B-A1FF-2B55F1BE0B6C}"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D82B8-5B71-4B20-B54D-6CC1AC2BC388}" type="slidenum">
              <a:rPr lang="en-US" smtClean="0"/>
              <a:t>‹#›</a:t>
            </a:fld>
            <a:endParaRPr lang="en-US"/>
          </a:p>
        </p:txBody>
      </p:sp>
    </p:spTree>
    <p:extLst>
      <p:ext uri="{BB962C8B-B14F-4D97-AF65-F5344CB8AC3E}">
        <p14:creationId xmlns:p14="http://schemas.microsoft.com/office/powerpoint/2010/main" val="304825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8E0AD2-014D-4C3B-A1FF-2B55F1BE0B6C}"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D82B8-5B71-4B20-B54D-6CC1AC2BC38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4483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8E0AD2-014D-4C3B-A1FF-2B55F1BE0B6C}"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D82B8-5B71-4B20-B54D-6CC1AC2BC388}" type="slidenum">
              <a:rPr lang="en-US" smtClean="0"/>
              <a:t>‹#›</a:t>
            </a:fld>
            <a:endParaRPr lang="en-US"/>
          </a:p>
        </p:txBody>
      </p:sp>
    </p:spTree>
    <p:extLst>
      <p:ext uri="{BB962C8B-B14F-4D97-AF65-F5344CB8AC3E}">
        <p14:creationId xmlns:p14="http://schemas.microsoft.com/office/powerpoint/2010/main" val="917818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8E0AD2-014D-4C3B-A1FF-2B55F1BE0B6C}"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D82B8-5B71-4B20-B54D-6CC1AC2BC38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28119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8E0AD2-014D-4C3B-A1FF-2B55F1BE0B6C}"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D82B8-5B71-4B20-B54D-6CC1AC2BC388}" type="slidenum">
              <a:rPr lang="en-US" smtClean="0"/>
              <a:t>‹#›</a:t>
            </a:fld>
            <a:endParaRPr lang="en-US"/>
          </a:p>
        </p:txBody>
      </p:sp>
    </p:spTree>
    <p:extLst>
      <p:ext uri="{BB962C8B-B14F-4D97-AF65-F5344CB8AC3E}">
        <p14:creationId xmlns:p14="http://schemas.microsoft.com/office/powerpoint/2010/main" val="382712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8E0AD2-014D-4C3B-A1FF-2B55F1BE0B6C}"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D82B8-5B71-4B20-B54D-6CC1AC2BC388}" type="slidenum">
              <a:rPr lang="en-US" smtClean="0"/>
              <a:t>‹#›</a:t>
            </a:fld>
            <a:endParaRPr lang="en-US"/>
          </a:p>
        </p:txBody>
      </p:sp>
    </p:spTree>
    <p:extLst>
      <p:ext uri="{BB962C8B-B14F-4D97-AF65-F5344CB8AC3E}">
        <p14:creationId xmlns:p14="http://schemas.microsoft.com/office/powerpoint/2010/main" val="650730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8E0AD2-014D-4C3B-A1FF-2B55F1BE0B6C}"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D82B8-5B71-4B20-B54D-6CC1AC2BC388}" type="slidenum">
              <a:rPr lang="en-US" smtClean="0"/>
              <a:t>‹#›</a:t>
            </a:fld>
            <a:endParaRPr lang="en-US"/>
          </a:p>
        </p:txBody>
      </p:sp>
    </p:spTree>
    <p:extLst>
      <p:ext uri="{BB962C8B-B14F-4D97-AF65-F5344CB8AC3E}">
        <p14:creationId xmlns:p14="http://schemas.microsoft.com/office/powerpoint/2010/main" val="110092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8E0AD2-014D-4C3B-A1FF-2B55F1BE0B6C}"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D82B8-5B71-4B20-B54D-6CC1AC2BC388}" type="slidenum">
              <a:rPr lang="en-US" smtClean="0"/>
              <a:t>‹#›</a:t>
            </a:fld>
            <a:endParaRPr lang="en-US"/>
          </a:p>
        </p:txBody>
      </p:sp>
    </p:spTree>
    <p:extLst>
      <p:ext uri="{BB962C8B-B14F-4D97-AF65-F5344CB8AC3E}">
        <p14:creationId xmlns:p14="http://schemas.microsoft.com/office/powerpoint/2010/main" val="232214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8E0AD2-014D-4C3B-A1FF-2B55F1BE0B6C}"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D82B8-5B71-4B20-B54D-6CC1AC2BC388}" type="slidenum">
              <a:rPr lang="en-US" smtClean="0"/>
              <a:t>‹#›</a:t>
            </a:fld>
            <a:endParaRPr lang="en-US"/>
          </a:p>
        </p:txBody>
      </p:sp>
    </p:spTree>
    <p:extLst>
      <p:ext uri="{BB962C8B-B14F-4D97-AF65-F5344CB8AC3E}">
        <p14:creationId xmlns:p14="http://schemas.microsoft.com/office/powerpoint/2010/main" val="1727486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8E0AD2-014D-4C3B-A1FF-2B55F1BE0B6C}" type="datetimeFigureOut">
              <a:rPr lang="en-US" smtClean="0"/>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D82B8-5B71-4B20-B54D-6CC1AC2BC388}" type="slidenum">
              <a:rPr lang="en-US" smtClean="0"/>
              <a:t>‹#›</a:t>
            </a:fld>
            <a:endParaRPr lang="en-US"/>
          </a:p>
        </p:txBody>
      </p:sp>
    </p:spTree>
    <p:extLst>
      <p:ext uri="{BB962C8B-B14F-4D97-AF65-F5344CB8AC3E}">
        <p14:creationId xmlns:p14="http://schemas.microsoft.com/office/powerpoint/2010/main" val="298801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8E0AD2-014D-4C3B-A1FF-2B55F1BE0B6C}" type="datetimeFigureOut">
              <a:rPr lang="en-US" smtClean="0"/>
              <a:t>6/6/2022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DD82B8-5B71-4B20-B54D-6CC1AC2BC388}" type="slidenum">
              <a:rPr lang="en-US" smtClean="0"/>
              <a:t>‹#›</a:t>
            </a:fld>
            <a:endParaRPr lang="en-US"/>
          </a:p>
        </p:txBody>
      </p:sp>
    </p:spTree>
    <p:extLst>
      <p:ext uri="{BB962C8B-B14F-4D97-AF65-F5344CB8AC3E}">
        <p14:creationId xmlns:p14="http://schemas.microsoft.com/office/powerpoint/2010/main" val="315991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8E0AD2-014D-4C3B-A1FF-2B55F1BE0B6C}" type="datetimeFigureOut">
              <a:rPr lang="en-US" smtClean="0"/>
              <a:t>6/6/2022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DD82B8-5B71-4B20-B54D-6CC1AC2BC388}" type="slidenum">
              <a:rPr lang="en-US" smtClean="0"/>
              <a:t>‹#›</a:t>
            </a:fld>
            <a:endParaRPr lang="en-US"/>
          </a:p>
        </p:txBody>
      </p:sp>
    </p:spTree>
    <p:extLst>
      <p:ext uri="{BB962C8B-B14F-4D97-AF65-F5344CB8AC3E}">
        <p14:creationId xmlns:p14="http://schemas.microsoft.com/office/powerpoint/2010/main" val="341102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E0AD2-014D-4C3B-A1FF-2B55F1BE0B6C}" type="datetimeFigureOut">
              <a:rPr lang="en-US" smtClean="0"/>
              <a:t>6/6/2022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DD82B8-5B71-4B20-B54D-6CC1AC2BC388}" type="slidenum">
              <a:rPr lang="en-US" smtClean="0"/>
              <a:t>‹#›</a:t>
            </a:fld>
            <a:endParaRPr lang="en-US"/>
          </a:p>
        </p:txBody>
      </p:sp>
    </p:spTree>
    <p:extLst>
      <p:ext uri="{BB962C8B-B14F-4D97-AF65-F5344CB8AC3E}">
        <p14:creationId xmlns:p14="http://schemas.microsoft.com/office/powerpoint/2010/main" val="1448509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8E0AD2-014D-4C3B-A1FF-2B55F1BE0B6C}" type="datetimeFigureOut">
              <a:rPr lang="en-US" smtClean="0"/>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D82B8-5B71-4B20-B54D-6CC1AC2BC388}" type="slidenum">
              <a:rPr lang="en-US" smtClean="0"/>
              <a:t>‹#›</a:t>
            </a:fld>
            <a:endParaRPr lang="en-US"/>
          </a:p>
        </p:txBody>
      </p:sp>
    </p:spTree>
    <p:extLst>
      <p:ext uri="{BB962C8B-B14F-4D97-AF65-F5344CB8AC3E}">
        <p14:creationId xmlns:p14="http://schemas.microsoft.com/office/powerpoint/2010/main" val="2560218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A8E0AD2-014D-4C3B-A1FF-2B55F1BE0B6C}" type="datetimeFigureOut">
              <a:rPr lang="en-US" smtClean="0"/>
              <a:t>6/6/2022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DD82B8-5B71-4B20-B54D-6CC1AC2BC388}" type="slidenum">
              <a:rPr lang="en-US" smtClean="0"/>
              <a:t>‹#›</a:t>
            </a:fld>
            <a:endParaRPr lang="en-US"/>
          </a:p>
        </p:txBody>
      </p:sp>
    </p:spTree>
    <p:extLst>
      <p:ext uri="{BB962C8B-B14F-4D97-AF65-F5344CB8AC3E}">
        <p14:creationId xmlns:p14="http://schemas.microsoft.com/office/powerpoint/2010/main" val="557070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8E0AD2-014D-4C3B-A1FF-2B55F1BE0B6C}" type="datetimeFigureOut">
              <a:rPr lang="en-US" smtClean="0"/>
              <a:t>6/6/2022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B6DD82B8-5B71-4B20-B54D-6CC1AC2BC388}" type="slidenum">
              <a:rPr lang="en-US" smtClean="0"/>
              <a:t>‹#›</a:t>
            </a:fld>
            <a:endParaRPr lang="en-US"/>
          </a:p>
        </p:txBody>
      </p:sp>
    </p:spTree>
    <p:extLst>
      <p:ext uri="{BB962C8B-B14F-4D97-AF65-F5344CB8AC3E}">
        <p14:creationId xmlns:p14="http://schemas.microsoft.com/office/powerpoint/2010/main" val="183836454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E49093-DECD-4C43-A1FD-62B6E66B2A22}"/>
              </a:ext>
            </a:extLst>
          </p:cNvPr>
          <p:cNvPicPr>
            <a:picLocks noChangeAspect="1"/>
          </p:cNvPicPr>
          <p:nvPr/>
        </p:nvPicPr>
        <p:blipFill>
          <a:blip r:embed="rId2"/>
          <a:stretch>
            <a:fillRect/>
          </a:stretch>
        </p:blipFill>
        <p:spPr>
          <a:xfrm>
            <a:off x="2407697" y="512380"/>
            <a:ext cx="6588329" cy="548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41746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xplosion: 14 Points 7">
            <a:extLst>
              <a:ext uri="{FF2B5EF4-FFF2-40B4-BE49-F238E27FC236}">
                <a16:creationId xmlns:a16="http://schemas.microsoft.com/office/drawing/2014/main" id="{C6CBB316-F69D-4286-AB3E-4E8423139965}"/>
              </a:ext>
            </a:extLst>
          </p:cNvPr>
          <p:cNvSpPr/>
          <p:nvPr/>
        </p:nvSpPr>
        <p:spPr>
          <a:xfrm rot="20147546">
            <a:off x="38980" y="118853"/>
            <a:ext cx="1870199" cy="162384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a:solidFill>
                  <a:schemeClr val="tx1"/>
                </a:solidFill>
                <a:highlight>
                  <a:srgbClr val="FFFF00"/>
                </a:highlight>
                <a:cs typeface="B Titr" panose="00000700000000000000" pitchFamily="2" charset="-78"/>
              </a:rPr>
              <a:t>نوزادان</a:t>
            </a:r>
            <a:endParaRPr lang="en-US" sz="1200" dirty="0">
              <a:solidFill>
                <a:schemeClr val="tx1"/>
              </a:solidFill>
              <a:highlight>
                <a:srgbClr val="FFFF00"/>
              </a:highlight>
              <a:cs typeface="B Titr" panose="00000700000000000000" pitchFamily="2" charset="-78"/>
            </a:endParaRPr>
          </a:p>
        </p:txBody>
      </p:sp>
      <p:sp>
        <p:nvSpPr>
          <p:cNvPr id="4" name="Arrow: Notched Right 3">
            <a:extLst>
              <a:ext uri="{FF2B5EF4-FFF2-40B4-BE49-F238E27FC236}">
                <a16:creationId xmlns:a16="http://schemas.microsoft.com/office/drawing/2014/main" id="{7463CF5B-B53A-4A41-ABFD-C5D116CA4154}"/>
              </a:ext>
            </a:extLst>
          </p:cNvPr>
          <p:cNvSpPr/>
          <p:nvPr/>
        </p:nvSpPr>
        <p:spPr>
          <a:xfrm>
            <a:off x="347728" y="5045129"/>
            <a:ext cx="2951007" cy="152001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a:solidFill>
                  <a:schemeClr val="tx1"/>
                </a:solidFill>
                <a:cs typeface="B Titr" panose="00000700000000000000" pitchFamily="2" charset="-78"/>
              </a:rPr>
              <a:t>آموزش چهره به چهره به مادران در رابطه با آزمایشات تیرویید در نوزاد و اهمیت آن برسلامتی و هوش نوزاد</a:t>
            </a:r>
            <a:endParaRPr lang="en-US" sz="1200" dirty="0">
              <a:solidFill>
                <a:schemeClr val="tx1"/>
              </a:solidFill>
              <a:cs typeface="B Titr" panose="00000700000000000000" pitchFamily="2" charset="-78"/>
            </a:endParaRPr>
          </a:p>
        </p:txBody>
      </p:sp>
      <p:pic>
        <p:nvPicPr>
          <p:cNvPr id="2" name="Picture 1"/>
          <p:cNvPicPr>
            <a:picLocks noChangeAspect="1"/>
          </p:cNvPicPr>
          <p:nvPr/>
        </p:nvPicPr>
        <p:blipFill>
          <a:blip r:embed="rId2"/>
          <a:stretch>
            <a:fillRect/>
          </a:stretch>
        </p:blipFill>
        <p:spPr>
          <a:xfrm>
            <a:off x="5215655" y="1373144"/>
            <a:ext cx="3257415" cy="43432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stretch>
            <a:fillRect/>
          </a:stretch>
        </p:blipFill>
        <p:spPr>
          <a:xfrm>
            <a:off x="8862853" y="185767"/>
            <a:ext cx="3157872" cy="43432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stretch>
            <a:fillRect/>
          </a:stretch>
        </p:blipFill>
        <p:spPr>
          <a:xfrm>
            <a:off x="2549660" y="185767"/>
            <a:ext cx="2496290" cy="43024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5"/>
          <p:cNvSpPr/>
          <p:nvPr/>
        </p:nvSpPr>
        <p:spPr>
          <a:xfrm>
            <a:off x="5741071" y="607611"/>
            <a:ext cx="2206581" cy="646331"/>
          </a:xfrm>
          <a:prstGeom prst="rect">
            <a:avLst/>
          </a:prstGeom>
          <a:solidFill>
            <a:srgbClr val="FFFF00"/>
          </a:solidFill>
        </p:spPr>
        <p:txBody>
          <a:bodyPr wrap="square">
            <a:spAutoFit/>
          </a:bodyPr>
          <a:lstStyle/>
          <a:p>
            <a:pPr algn="ctr"/>
            <a:r>
              <a:rPr lang="fa-IR" sz="1200" dirty="0">
                <a:cs typeface="B Titr" panose="00000700000000000000" pitchFamily="2" charset="-78"/>
              </a:rPr>
              <a:t>آموزش چهر ه چهره خانم دکتر معظمی به صورت گروهی برای مادران </a:t>
            </a:r>
          </a:p>
        </p:txBody>
      </p:sp>
    </p:spTree>
    <p:extLst>
      <p:ext uri="{BB962C8B-B14F-4D97-AF65-F5344CB8AC3E}">
        <p14:creationId xmlns:p14="http://schemas.microsoft.com/office/powerpoint/2010/main" val="3503683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8 Points 5">
            <a:extLst>
              <a:ext uri="{FF2B5EF4-FFF2-40B4-BE49-F238E27FC236}">
                <a16:creationId xmlns:a16="http://schemas.microsoft.com/office/drawing/2014/main" id="{0E3F8D5B-BF41-4CB9-9B9A-6828D9D90CC1}"/>
              </a:ext>
            </a:extLst>
          </p:cNvPr>
          <p:cNvSpPr/>
          <p:nvPr/>
        </p:nvSpPr>
        <p:spPr>
          <a:xfrm>
            <a:off x="599090" y="520262"/>
            <a:ext cx="1702676" cy="170267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highlight>
                  <a:srgbClr val="FFFF00"/>
                </a:highlight>
                <a:cs typeface="B Titr" panose="00000700000000000000" pitchFamily="2" charset="-78"/>
              </a:rPr>
              <a:t>icu</a:t>
            </a:r>
            <a:endParaRPr lang="en-US" dirty="0">
              <a:solidFill>
                <a:schemeClr val="tx1"/>
              </a:solidFill>
              <a:highlight>
                <a:srgbClr val="FFFF00"/>
              </a:highlight>
              <a:cs typeface="B Titr" panose="00000700000000000000" pitchFamily="2" charset="-78"/>
            </a:endParaRPr>
          </a:p>
        </p:txBody>
      </p:sp>
      <p:sp>
        <p:nvSpPr>
          <p:cNvPr id="7" name="Rectangle: Diagonal Corners Snipped 6">
            <a:extLst>
              <a:ext uri="{FF2B5EF4-FFF2-40B4-BE49-F238E27FC236}">
                <a16:creationId xmlns:a16="http://schemas.microsoft.com/office/drawing/2014/main" id="{B141621C-96BB-4967-980B-7973DD4EBCBC}"/>
              </a:ext>
            </a:extLst>
          </p:cNvPr>
          <p:cNvSpPr/>
          <p:nvPr/>
        </p:nvSpPr>
        <p:spPr>
          <a:xfrm>
            <a:off x="417787" y="2727434"/>
            <a:ext cx="2065282" cy="1403131"/>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بردآموزشی</a:t>
            </a:r>
          </a:p>
          <a:p>
            <a:pPr algn="ctr"/>
            <a:r>
              <a:rPr lang="fa-IR" dirty="0">
                <a:solidFill>
                  <a:schemeClr val="tx1"/>
                </a:solidFill>
                <a:cs typeface="B Titr" panose="00000700000000000000" pitchFamily="2" charset="-78"/>
              </a:rPr>
              <a:t>پوستر</a:t>
            </a:r>
            <a:endParaRPr lang="en-US" dirty="0">
              <a:solidFill>
                <a:schemeClr val="tx1"/>
              </a:solidFill>
              <a:cs typeface="B Titr" panose="00000700000000000000" pitchFamily="2" charset="-78"/>
            </a:endParaRPr>
          </a:p>
        </p:txBody>
      </p:sp>
      <p:pic>
        <p:nvPicPr>
          <p:cNvPr id="2" name="Picture 1"/>
          <p:cNvPicPr>
            <a:picLocks noChangeAspect="1"/>
          </p:cNvPicPr>
          <p:nvPr/>
        </p:nvPicPr>
        <p:blipFill>
          <a:blip r:embed="rId2"/>
          <a:stretch>
            <a:fillRect/>
          </a:stretch>
        </p:blipFill>
        <p:spPr>
          <a:xfrm>
            <a:off x="6555346" y="148439"/>
            <a:ext cx="5473521" cy="30788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rotWithShape="1">
          <a:blip r:embed="rId3"/>
          <a:srcRect t="31199" r="-3726" b="7807"/>
          <a:stretch/>
        </p:blipFill>
        <p:spPr>
          <a:xfrm>
            <a:off x="3209062" y="1443705"/>
            <a:ext cx="2792494" cy="51642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01327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A2A9CFB1-A5F4-40BB-9B7B-8033A631D1B0}"/>
              </a:ext>
            </a:extLst>
          </p:cNvPr>
          <p:cNvSpPr/>
          <p:nvPr/>
        </p:nvSpPr>
        <p:spPr>
          <a:xfrm rot="20555976">
            <a:off x="175395" y="166505"/>
            <a:ext cx="1324078" cy="1375641"/>
          </a:xfrm>
          <a:prstGeom prst="teardrop">
            <a:avLst>
              <a:gd name="adj" fmla="val 725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highlight>
                  <a:srgbClr val="FFFF00"/>
                </a:highlight>
                <a:cs typeface="B Titr" panose="00000700000000000000" pitchFamily="2" charset="-78"/>
              </a:rPr>
              <a:t>اورژانس</a:t>
            </a:r>
            <a:endParaRPr lang="en-US" dirty="0">
              <a:solidFill>
                <a:schemeClr val="tx1"/>
              </a:solidFill>
              <a:highlight>
                <a:srgbClr val="FFFF00"/>
              </a:highlight>
              <a:cs typeface="B Titr" panose="00000700000000000000" pitchFamily="2" charset="-78"/>
            </a:endParaRPr>
          </a:p>
        </p:txBody>
      </p:sp>
      <p:sp>
        <p:nvSpPr>
          <p:cNvPr id="7" name="Flowchart: Preparation 6">
            <a:extLst>
              <a:ext uri="{FF2B5EF4-FFF2-40B4-BE49-F238E27FC236}">
                <a16:creationId xmlns:a16="http://schemas.microsoft.com/office/drawing/2014/main" id="{27E9B1BE-3FD0-45CF-92AA-153ECF7AE57F}"/>
              </a:ext>
            </a:extLst>
          </p:cNvPr>
          <p:cNvSpPr/>
          <p:nvPr/>
        </p:nvSpPr>
        <p:spPr>
          <a:xfrm>
            <a:off x="3092981" y="618565"/>
            <a:ext cx="3953277" cy="1392215"/>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tx1"/>
                </a:solidFill>
                <a:cs typeface="B Titr" panose="00000700000000000000" pitchFamily="2" charset="-78"/>
              </a:rPr>
              <a:t>آموزش بیماری تیروئید به مناسبت روز جهانی تیروئید</a:t>
            </a:r>
          </a:p>
        </p:txBody>
      </p:sp>
      <p:pic>
        <p:nvPicPr>
          <p:cNvPr id="2" name="Picture 1"/>
          <p:cNvPicPr>
            <a:picLocks noChangeAspect="1"/>
          </p:cNvPicPr>
          <p:nvPr/>
        </p:nvPicPr>
        <p:blipFill>
          <a:blip r:embed="rId2"/>
          <a:stretch>
            <a:fillRect/>
          </a:stretch>
        </p:blipFill>
        <p:spPr>
          <a:xfrm>
            <a:off x="1898150" y="2481419"/>
            <a:ext cx="6555883" cy="2950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54216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EA3F50B-5F7A-4DAA-82C4-D88B398F301E}"/>
              </a:ext>
            </a:extLst>
          </p:cNvPr>
          <p:cNvSpPr/>
          <p:nvPr/>
        </p:nvSpPr>
        <p:spPr>
          <a:xfrm>
            <a:off x="283779" y="268014"/>
            <a:ext cx="1907628" cy="788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highlight>
                  <a:srgbClr val="FFFF00"/>
                </a:highlight>
                <a:cs typeface="B Titr" panose="00000700000000000000" pitchFamily="2" charset="-78"/>
              </a:rPr>
              <a:t>مادران پرخطر</a:t>
            </a:r>
            <a:endParaRPr lang="en-US" dirty="0">
              <a:solidFill>
                <a:schemeClr val="tx1"/>
              </a:solidFill>
              <a:highlight>
                <a:srgbClr val="FFFF00"/>
              </a:highlight>
              <a:cs typeface="B Titr" panose="00000700000000000000" pitchFamily="2" charset="-78"/>
            </a:endParaRPr>
          </a:p>
        </p:txBody>
      </p:sp>
      <p:sp>
        <p:nvSpPr>
          <p:cNvPr id="8" name="Flowchart: Terminator 7">
            <a:extLst>
              <a:ext uri="{FF2B5EF4-FFF2-40B4-BE49-F238E27FC236}">
                <a16:creationId xmlns:a16="http://schemas.microsoft.com/office/drawing/2014/main" id="{20D75876-A950-4607-B690-989AF552242A}"/>
              </a:ext>
            </a:extLst>
          </p:cNvPr>
          <p:cNvSpPr/>
          <p:nvPr/>
        </p:nvSpPr>
        <p:spPr>
          <a:xfrm rot="20827322">
            <a:off x="315687" y="1507050"/>
            <a:ext cx="2491984" cy="56755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بردآموزشی</a:t>
            </a:r>
          </a:p>
          <a:p>
            <a:pPr algn="ctr"/>
            <a:r>
              <a:rPr lang="fa-IR" dirty="0">
                <a:solidFill>
                  <a:schemeClr val="tx1"/>
                </a:solidFill>
                <a:cs typeface="B Titr" panose="00000700000000000000" pitchFamily="2" charset="-78"/>
              </a:rPr>
              <a:t>پوستر</a:t>
            </a:r>
          </a:p>
        </p:txBody>
      </p:sp>
      <p:pic>
        <p:nvPicPr>
          <p:cNvPr id="2" name="Picture 1"/>
          <p:cNvPicPr>
            <a:picLocks noChangeAspect="1"/>
          </p:cNvPicPr>
          <p:nvPr/>
        </p:nvPicPr>
        <p:blipFill>
          <a:blip r:embed="rId2"/>
          <a:stretch>
            <a:fillRect/>
          </a:stretch>
        </p:blipFill>
        <p:spPr>
          <a:xfrm>
            <a:off x="2955487" y="1790829"/>
            <a:ext cx="4642297" cy="3481723"/>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rotWithShape="1">
          <a:blip r:embed="rId3"/>
          <a:srcRect l="1" r="-2781" b="9471"/>
          <a:stretch/>
        </p:blipFill>
        <p:spPr>
          <a:xfrm>
            <a:off x="7972776" y="586095"/>
            <a:ext cx="3450786" cy="539869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51698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r: 6 Points 5">
            <a:extLst>
              <a:ext uri="{FF2B5EF4-FFF2-40B4-BE49-F238E27FC236}">
                <a16:creationId xmlns:a16="http://schemas.microsoft.com/office/drawing/2014/main" id="{EEDD7734-AAA7-484C-AF2A-08C1B2682267}"/>
              </a:ext>
            </a:extLst>
          </p:cNvPr>
          <p:cNvSpPr/>
          <p:nvPr/>
        </p:nvSpPr>
        <p:spPr>
          <a:xfrm rot="20703476">
            <a:off x="496503" y="1148298"/>
            <a:ext cx="1962460" cy="2062568"/>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tx1"/>
                </a:solidFill>
                <a:cs typeface="B Titr" panose="00000700000000000000" pitchFamily="2" charset="-78"/>
              </a:rPr>
              <a:t>پوستر</a:t>
            </a:r>
          </a:p>
          <a:p>
            <a:pPr algn="ctr"/>
            <a:endParaRPr lang="fa-IR" sz="2000" b="1" dirty="0">
              <a:solidFill>
                <a:schemeClr val="tx1"/>
              </a:solidFill>
              <a:cs typeface="B Titr" panose="00000700000000000000" pitchFamily="2" charset="-78"/>
            </a:endParaRPr>
          </a:p>
        </p:txBody>
      </p:sp>
      <p:sp>
        <p:nvSpPr>
          <p:cNvPr id="7" name="Arrow: Pentagon 6">
            <a:extLst>
              <a:ext uri="{FF2B5EF4-FFF2-40B4-BE49-F238E27FC236}">
                <a16:creationId xmlns:a16="http://schemas.microsoft.com/office/drawing/2014/main" id="{38C9429D-F2FE-4FDB-9363-2E57712A9927}"/>
              </a:ext>
            </a:extLst>
          </p:cNvPr>
          <p:cNvSpPr/>
          <p:nvPr/>
        </p:nvSpPr>
        <p:spPr>
          <a:xfrm>
            <a:off x="-23648" y="-40504"/>
            <a:ext cx="1623848" cy="1166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tx1"/>
                </a:solidFill>
                <a:highlight>
                  <a:srgbClr val="008000"/>
                </a:highlight>
                <a:cs typeface="B Titr" panose="00000700000000000000" pitchFamily="2" charset="-78"/>
              </a:rPr>
              <a:t>پس از زایمان</a:t>
            </a:r>
            <a:endParaRPr lang="en-US" b="1" dirty="0">
              <a:solidFill>
                <a:schemeClr val="tx1"/>
              </a:solidFill>
              <a:highlight>
                <a:srgbClr val="008000"/>
              </a:highlight>
              <a:cs typeface="B Titr" panose="00000700000000000000" pitchFamily="2" charset="-78"/>
            </a:endParaRPr>
          </a:p>
        </p:txBody>
      </p:sp>
      <p:pic>
        <p:nvPicPr>
          <p:cNvPr id="2" name="Picture 1"/>
          <p:cNvPicPr>
            <a:picLocks noChangeAspect="1"/>
          </p:cNvPicPr>
          <p:nvPr/>
        </p:nvPicPr>
        <p:blipFill rotWithShape="1">
          <a:blip r:embed="rId2"/>
          <a:srcRect r="3029" b="22199"/>
          <a:stretch/>
        </p:blipFill>
        <p:spPr>
          <a:xfrm>
            <a:off x="3810001" y="789968"/>
            <a:ext cx="4876800" cy="481684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927409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4DA5A1-4333-4A7C-9533-2F0EAF23A2FA}"/>
              </a:ext>
            </a:extLst>
          </p:cNvPr>
          <p:cNvSpPr txBox="1"/>
          <p:nvPr/>
        </p:nvSpPr>
        <p:spPr>
          <a:xfrm>
            <a:off x="-1351892" y="1686910"/>
            <a:ext cx="10641724" cy="3416320"/>
          </a:xfrm>
          <a:prstGeom prst="rect">
            <a:avLst/>
          </a:prstGeom>
          <a:noFill/>
        </p:spPr>
        <p:txBody>
          <a:bodyPr wrap="square" rtlCol="0">
            <a:spAutoFit/>
          </a:bodyPr>
          <a:lstStyle/>
          <a:p>
            <a:pPr marL="285750" indent="-285750" algn="r" rtl="1">
              <a:lnSpc>
                <a:spcPct val="200000"/>
              </a:lnSpc>
              <a:buFont typeface="Arial" panose="020B0604020202020204" pitchFamily="34" charset="0"/>
              <a:buChar char="•"/>
            </a:pPr>
            <a:r>
              <a:rPr lang="fa-IR" sz="1800" b="0" i="0" dirty="0">
                <a:solidFill>
                  <a:schemeClr val="tx1"/>
                </a:solidFill>
                <a:effectLst/>
                <a:latin typeface="Open Sans" panose="020B0606030504020204" pitchFamily="34" charset="0"/>
                <a:cs typeface="B Titr" panose="00000700000000000000" pitchFamily="2" charset="-78"/>
              </a:rPr>
              <a:t>تهیه کلیپ آموزشی ،پاورپوینت و... </a:t>
            </a:r>
          </a:p>
          <a:p>
            <a:pPr marL="285750" indent="-285750" algn="r" rtl="1">
              <a:lnSpc>
                <a:spcPct val="200000"/>
              </a:lnSpc>
              <a:buFont typeface="Arial" panose="020B0604020202020204" pitchFamily="34" charset="0"/>
              <a:buChar char="•"/>
            </a:pPr>
            <a:r>
              <a:rPr lang="fa-IR" sz="1800" b="0" i="0" dirty="0">
                <a:solidFill>
                  <a:schemeClr val="tx1"/>
                </a:solidFill>
                <a:effectLst/>
                <a:latin typeface="Open Sans" panose="020B0606030504020204" pitchFamily="34" charset="0"/>
                <a:cs typeface="B Titr" panose="00000700000000000000" pitchFamily="2" charset="-78"/>
              </a:rPr>
              <a:t>تهیه پمفلت های آموزشی در رابطه </a:t>
            </a:r>
            <a:r>
              <a:rPr lang="fa-IR" sz="1800" b="0" i="0" dirty="0" smtClean="0">
                <a:solidFill>
                  <a:schemeClr val="tx1"/>
                </a:solidFill>
                <a:effectLst/>
                <a:latin typeface="Open Sans" panose="020B0606030504020204" pitchFamily="34" charset="0"/>
                <a:cs typeface="B Titr" panose="00000700000000000000" pitchFamily="2" charset="-78"/>
              </a:rPr>
              <a:t>باتیروئید</a:t>
            </a:r>
            <a:endParaRPr lang="fa-IR" sz="1800" b="0" i="0" dirty="0">
              <a:solidFill>
                <a:schemeClr val="tx1"/>
              </a:solidFill>
              <a:effectLst/>
              <a:latin typeface="Open Sans" panose="020B0606030504020204" pitchFamily="34" charset="0"/>
              <a:cs typeface="B Titr" panose="00000700000000000000" pitchFamily="2" charset="-78"/>
            </a:endParaRPr>
          </a:p>
          <a:p>
            <a:pPr marL="285750" indent="-285750" algn="r" rtl="1">
              <a:lnSpc>
                <a:spcPct val="200000"/>
              </a:lnSpc>
              <a:buFont typeface="Arial" panose="020B0604020202020204" pitchFamily="34" charset="0"/>
              <a:buChar char="•"/>
            </a:pPr>
            <a:r>
              <a:rPr lang="fa-IR" dirty="0">
                <a:latin typeface="Open Sans" panose="020B0606030504020204" pitchFamily="34" charset="0"/>
                <a:cs typeface="B Titr" panose="00000700000000000000" pitchFamily="2" charset="-78"/>
              </a:rPr>
              <a:t>تهیه پوستر</a:t>
            </a:r>
          </a:p>
          <a:p>
            <a:pPr marL="285750" indent="-285750" algn="r" rtl="1">
              <a:lnSpc>
                <a:spcPct val="200000"/>
              </a:lnSpc>
              <a:buFont typeface="Arial" panose="020B0604020202020204" pitchFamily="34" charset="0"/>
              <a:buChar char="•"/>
            </a:pPr>
            <a:r>
              <a:rPr lang="fa-IR" dirty="0" smtClean="0">
                <a:latin typeface="Open Sans" panose="020B0606030504020204" pitchFamily="34" charset="0"/>
                <a:cs typeface="B Titr" panose="00000700000000000000" pitchFamily="2" charset="-78"/>
              </a:rPr>
              <a:t>درج مطالب آموزشی در بردآموزشی بخشها </a:t>
            </a:r>
          </a:p>
          <a:p>
            <a:pPr marL="285750" indent="-285750" algn="r" rtl="1">
              <a:lnSpc>
                <a:spcPct val="200000"/>
              </a:lnSpc>
              <a:buFont typeface="Arial" panose="020B0604020202020204" pitchFamily="34" charset="0"/>
              <a:buChar char="•"/>
            </a:pPr>
            <a:r>
              <a:rPr lang="fa-IR" dirty="0" smtClean="0">
                <a:latin typeface="Open Sans" panose="020B0606030504020204" pitchFamily="34" charset="0"/>
                <a:cs typeface="B Titr" panose="00000700000000000000" pitchFamily="2" charset="-78"/>
              </a:rPr>
              <a:t>آموزش گروهی و فردی به مددجویان</a:t>
            </a:r>
          </a:p>
          <a:p>
            <a:pPr marL="285750" indent="-285750" algn="r" rtl="1">
              <a:lnSpc>
                <a:spcPct val="200000"/>
              </a:lnSpc>
              <a:buFont typeface="Arial" panose="020B0604020202020204" pitchFamily="34" charset="0"/>
              <a:buChar char="•"/>
            </a:pPr>
            <a:endParaRPr lang="fa-IR" sz="1800" b="0" i="0" dirty="0">
              <a:solidFill>
                <a:schemeClr val="tx1"/>
              </a:solidFill>
              <a:effectLst/>
              <a:latin typeface="Open Sans" panose="020B0606030504020204" pitchFamily="34" charset="0"/>
              <a:cs typeface="B Titr" panose="00000700000000000000" pitchFamily="2" charset="-78"/>
            </a:endParaRPr>
          </a:p>
        </p:txBody>
      </p:sp>
      <p:sp>
        <p:nvSpPr>
          <p:cNvPr id="8" name="TextBox 7">
            <a:extLst>
              <a:ext uri="{FF2B5EF4-FFF2-40B4-BE49-F238E27FC236}">
                <a16:creationId xmlns:a16="http://schemas.microsoft.com/office/drawing/2014/main" id="{BAEB95B8-0D9A-45EB-BE70-480FC75FEE0B}"/>
              </a:ext>
            </a:extLst>
          </p:cNvPr>
          <p:cNvSpPr txBox="1"/>
          <p:nvPr/>
        </p:nvSpPr>
        <p:spPr>
          <a:xfrm>
            <a:off x="1749973" y="988874"/>
            <a:ext cx="8202010" cy="369332"/>
          </a:xfrm>
          <a:prstGeom prst="rect">
            <a:avLst/>
          </a:prstGeom>
          <a:noFill/>
        </p:spPr>
        <p:txBody>
          <a:bodyPr wrap="square">
            <a:spAutoFit/>
          </a:bodyPr>
          <a:lstStyle/>
          <a:p>
            <a:pPr algn="ctr"/>
            <a:r>
              <a:rPr lang="fa-IR" sz="1800" dirty="0">
                <a:solidFill>
                  <a:srgbClr val="C00000"/>
                </a:solidFill>
                <a:highlight>
                  <a:srgbClr val="FFFF00"/>
                </a:highlight>
                <a:cs typeface="B Titr" panose="00000700000000000000" pitchFamily="2" charset="-78"/>
              </a:rPr>
              <a:t>مجموع فعالیت های واحد آموزش سلامت بیمارستان </a:t>
            </a:r>
            <a:r>
              <a:rPr lang="fa-IR" sz="1800" dirty="0" smtClean="0">
                <a:solidFill>
                  <a:srgbClr val="C00000"/>
                </a:solidFill>
                <a:highlight>
                  <a:srgbClr val="FFFF00"/>
                </a:highlight>
                <a:cs typeface="B Titr" panose="00000700000000000000" pitchFamily="2" charset="-78"/>
              </a:rPr>
              <a:t>شریعتی</a:t>
            </a:r>
            <a:endParaRPr lang="en-US" dirty="0"/>
          </a:p>
        </p:txBody>
      </p:sp>
      <p:pic>
        <p:nvPicPr>
          <p:cNvPr id="2" name="Picture 1">
            <a:extLst>
              <a:ext uri="{FF2B5EF4-FFF2-40B4-BE49-F238E27FC236}">
                <a16:creationId xmlns:a16="http://schemas.microsoft.com/office/drawing/2014/main" id="{73190ABD-F4D7-49D5-86C0-3DF6E4B42A89}"/>
              </a:ext>
            </a:extLst>
          </p:cNvPr>
          <p:cNvPicPr>
            <a:picLocks noChangeAspect="1"/>
          </p:cNvPicPr>
          <p:nvPr/>
        </p:nvPicPr>
        <p:blipFill>
          <a:blip r:embed="rId2"/>
          <a:stretch>
            <a:fillRect/>
          </a:stretch>
        </p:blipFill>
        <p:spPr>
          <a:xfrm>
            <a:off x="158916" y="17540"/>
            <a:ext cx="2242698" cy="1442913"/>
          </a:xfrm>
          <a:prstGeom prst="rect">
            <a:avLst/>
          </a:prstGeom>
        </p:spPr>
      </p:pic>
      <p:sp>
        <p:nvSpPr>
          <p:cNvPr id="9" name="TextBox 8">
            <a:extLst>
              <a:ext uri="{FF2B5EF4-FFF2-40B4-BE49-F238E27FC236}">
                <a16:creationId xmlns:a16="http://schemas.microsoft.com/office/drawing/2014/main" id="{DF7C4A0A-0CB6-4F94-9023-FF5690F27C8F}"/>
              </a:ext>
            </a:extLst>
          </p:cNvPr>
          <p:cNvSpPr txBox="1"/>
          <p:nvPr/>
        </p:nvSpPr>
        <p:spPr>
          <a:xfrm>
            <a:off x="2702473" y="6368433"/>
            <a:ext cx="6787054" cy="369332"/>
          </a:xfrm>
          <a:prstGeom prst="rect">
            <a:avLst/>
          </a:prstGeom>
          <a:noFill/>
        </p:spPr>
        <p:txBody>
          <a:bodyPr wrap="square">
            <a:spAutoFit/>
          </a:bodyPr>
          <a:lstStyle/>
          <a:p>
            <a:pPr algn="ctr"/>
            <a:r>
              <a:rPr lang="fa-IR" dirty="0">
                <a:solidFill>
                  <a:srgbClr val="FF0000"/>
                </a:solidFill>
                <a:cs typeface="B Titr" panose="00000700000000000000" pitchFamily="2" charset="-78"/>
              </a:rPr>
              <a:t>واحدآموزش سلامت بیمارستان شریعتی بندرعباس</a:t>
            </a:r>
            <a:endParaRPr lang="en-US" dirty="0">
              <a:solidFill>
                <a:srgbClr val="FF0000"/>
              </a:solidFill>
              <a:cs typeface="B Titr" panose="00000700000000000000" pitchFamily="2" charset="-78"/>
            </a:endParaRPr>
          </a:p>
        </p:txBody>
      </p:sp>
    </p:spTree>
    <p:extLst>
      <p:ext uri="{BB962C8B-B14F-4D97-AF65-F5344CB8AC3E}">
        <p14:creationId xmlns:p14="http://schemas.microsoft.com/office/powerpoint/2010/main" val="3316852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5" name="Rectangle 4"/>
          <p:cNvSpPr/>
          <p:nvPr/>
        </p:nvSpPr>
        <p:spPr>
          <a:xfrm>
            <a:off x="5848079" y="6118297"/>
            <a:ext cx="2949262" cy="646331"/>
          </a:xfrm>
          <a:prstGeom prst="rect">
            <a:avLst/>
          </a:prstGeom>
          <a:solidFill>
            <a:schemeClr val="accent1">
              <a:lumMod val="40000"/>
              <a:lumOff val="60000"/>
            </a:schemeClr>
          </a:solidFill>
          <a:ln>
            <a:solidFill>
              <a:schemeClr val="accent2"/>
            </a:solidFill>
          </a:ln>
        </p:spPr>
        <p:txBody>
          <a:bodyPr wrap="square">
            <a:spAutoFit/>
          </a:bodyPr>
          <a:lstStyle/>
          <a:p>
            <a:pPr algn="ctr"/>
            <a:r>
              <a:rPr lang="fa-IR" dirty="0">
                <a:solidFill>
                  <a:schemeClr val="accent2"/>
                </a:solidFill>
                <a:cs typeface="B Titr" panose="00000700000000000000" pitchFamily="2" charset="-78"/>
              </a:rPr>
              <a:t>واحدآموزش سلامت بیمارستان شریعتی بندرعباس</a:t>
            </a:r>
          </a:p>
        </p:txBody>
      </p:sp>
      <p:pic>
        <p:nvPicPr>
          <p:cNvPr id="7" name="Picture 6"/>
          <p:cNvPicPr>
            <a:picLocks noChangeAspect="1"/>
          </p:cNvPicPr>
          <p:nvPr/>
        </p:nvPicPr>
        <p:blipFill>
          <a:blip r:embed="rId3"/>
          <a:stretch>
            <a:fillRect/>
          </a:stretch>
        </p:blipFill>
        <p:spPr>
          <a:xfrm>
            <a:off x="5591574" y="0"/>
            <a:ext cx="3462273" cy="2133785"/>
          </a:xfrm>
          <a:prstGeom prst="rect">
            <a:avLst/>
          </a:prstGeom>
        </p:spPr>
      </p:pic>
    </p:spTree>
    <p:extLst>
      <p:ext uri="{BB962C8B-B14F-4D97-AF65-F5344CB8AC3E}">
        <p14:creationId xmlns:p14="http://schemas.microsoft.com/office/powerpoint/2010/main" val="673364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02E57E7-E4BC-4ED0-A565-9F0AA2F6D250}"/>
              </a:ext>
            </a:extLst>
          </p:cNvPr>
          <p:cNvSpPr txBox="1"/>
          <p:nvPr/>
        </p:nvSpPr>
        <p:spPr>
          <a:xfrm>
            <a:off x="3160823" y="3136612"/>
            <a:ext cx="5172160" cy="584775"/>
          </a:xfrm>
          <a:prstGeom prst="rect">
            <a:avLst/>
          </a:prstGeom>
          <a:noFill/>
        </p:spPr>
        <p:txBody>
          <a:bodyPr wrap="square" rtlCol="0">
            <a:spAutoFit/>
          </a:bodyPr>
          <a:lstStyle/>
          <a:p>
            <a:pPr algn="ctr"/>
            <a:r>
              <a:rPr lang="fa-IR" sz="3200" dirty="0" smtClean="0">
                <a:solidFill>
                  <a:srgbClr val="FFFF00"/>
                </a:solidFill>
                <a:highlight>
                  <a:srgbClr val="FF0000"/>
                </a:highlight>
                <a:cs typeface="B Titr" panose="00000700000000000000" pitchFamily="2" charset="-78"/>
              </a:rPr>
              <a:t>روز جهانی تیروئید</a:t>
            </a:r>
            <a:endParaRPr lang="en-US" sz="3200" dirty="0">
              <a:solidFill>
                <a:srgbClr val="FFFF00"/>
              </a:solidFill>
              <a:highlight>
                <a:srgbClr val="FF0000"/>
              </a:highlight>
              <a:cs typeface="B Titr" panose="00000700000000000000" pitchFamily="2" charset="-78"/>
            </a:endParaRPr>
          </a:p>
        </p:txBody>
      </p:sp>
      <p:sp>
        <p:nvSpPr>
          <p:cNvPr id="8" name="TextBox 7">
            <a:extLst>
              <a:ext uri="{FF2B5EF4-FFF2-40B4-BE49-F238E27FC236}">
                <a16:creationId xmlns:a16="http://schemas.microsoft.com/office/drawing/2014/main" id="{283A5DE1-7C94-4D39-ACDF-EFEFB59342E7}"/>
              </a:ext>
            </a:extLst>
          </p:cNvPr>
          <p:cNvSpPr txBox="1"/>
          <p:nvPr/>
        </p:nvSpPr>
        <p:spPr>
          <a:xfrm>
            <a:off x="3608344" y="6355017"/>
            <a:ext cx="4242883" cy="369332"/>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pPr algn="ctr"/>
            <a:r>
              <a:rPr lang="fa-IR" dirty="0">
                <a:solidFill>
                  <a:srgbClr val="FF0000"/>
                </a:solidFill>
                <a:cs typeface="B Titr" panose="00000700000000000000" pitchFamily="2" charset="-78"/>
              </a:rPr>
              <a:t>واحدآموزش سلامت بیمارستان شریعتی بندرعباس</a:t>
            </a:r>
            <a:endParaRPr lang="en-US" dirty="0">
              <a:solidFill>
                <a:srgbClr val="FF0000"/>
              </a:solidFill>
              <a:cs typeface="B Titr" panose="00000700000000000000" pitchFamily="2" charset="-78"/>
            </a:endParaRPr>
          </a:p>
        </p:txBody>
      </p:sp>
      <p:pic>
        <p:nvPicPr>
          <p:cNvPr id="2" name="Picture 1">
            <a:extLst>
              <a:ext uri="{FF2B5EF4-FFF2-40B4-BE49-F238E27FC236}">
                <a16:creationId xmlns:a16="http://schemas.microsoft.com/office/drawing/2014/main" id="{95D93F37-F2B3-4E3C-A0E1-9F61E3A701DE}"/>
              </a:ext>
            </a:extLst>
          </p:cNvPr>
          <p:cNvPicPr>
            <a:picLocks noChangeAspect="1"/>
          </p:cNvPicPr>
          <p:nvPr/>
        </p:nvPicPr>
        <p:blipFill>
          <a:blip r:embed="rId2"/>
          <a:stretch>
            <a:fillRect/>
          </a:stretch>
        </p:blipFill>
        <p:spPr>
          <a:xfrm>
            <a:off x="4269606" y="0"/>
            <a:ext cx="3313608" cy="2134442"/>
          </a:xfrm>
          <a:prstGeom prst="rect">
            <a:avLst/>
          </a:prstGeom>
        </p:spPr>
      </p:pic>
    </p:spTree>
    <p:extLst>
      <p:ext uri="{BB962C8B-B14F-4D97-AF65-F5344CB8AC3E}">
        <p14:creationId xmlns:p14="http://schemas.microsoft.com/office/powerpoint/2010/main" val="258775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Beveled 6">
            <a:extLst>
              <a:ext uri="{FF2B5EF4-FFF2-40B4-BE49-F238E27FC236}">
                <a16:creationId xmlns:a16="http://schemas.microsoft.com/office/drawing/2014/main" id="{18C367D5-C1E3-420E-B86E-C0E18D7AB4CA}"/>
              </a:ext>
            </a:extLst>
          </p:cNvPr>
          <p:cNvSpPr/>
          <p:nvPr/>
        </p:nvSpPr>
        <p:spPr>
          <a:xfrm>
            <a:off x="2443655" y="2382071"/>
            <a:ext cx="6984124" cy="197069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2B36F41-3F8C-479D-A21A-A6EAB14D735E}"/>
              </a:ext>
            </a:extLst>
          </p:cNvPr>
          <p:cNvSpPr txBox="1"/>
          <p:nvPr/>
        </p:nvSpPr>
        <p:spPr>
          <a:xfrm>
            <a:off x="3137338" y="3105806"/>
            <a:ext cx="6117021" cy="523220"/>
          </a:xfrm>
          <a:prstGeom prst="rect">
            <a:avLst/>
          </a:prstGeom>
          <a:noFill/>
        </p:spPr>
        <p:txBody>
          <a:bodyPr wrap="square" rtlCol="0">
            <a:spAutoFit/>
          </a:bodyPr>
          <a:lstStyle/>
          <a:p>
            <a:r>
              <a:rPr lang="fa-IR" sz="2800" dirty="0">
                <a:solidFill>
                  <a:srgbClr val="FFFF00"/>
                </a:solidFill>
                <a:highlight>
                  <a:srgbClr val="FF0000"/>
                </a:highlight>
                <a:cs typeface="B Titr" panose="00000700000000000000" pitchFamily="2" charset="-78"/>
              </a:rPr>
              <a:t>فعالیت بخش های مختلف بیمارستان شریعتی</a:t>
            </a:r>
            <a:endParaRPr lang="en-US" sz="2800" dirty="0">
              <a:solidFill>
                <a:srgbClr val="FFFF00"/>
              </a:solidFill>
              <a:highlight>
                <a:srgbClr val="FF0000"/>
              </a:highlight>
              <a:cs typeface="B Titr" panose="00000700000000000000" pitchFamily="2" charset="-78"/>
            </a:endParaRPr>
          </a:p>
        </p:txBody>
      </p:sp>
    </p:spTree>
    <p:extLst>
      <p:ext uri="{BB962C8B-B14F-4D97-AF65-F5344CB8AC3E}">
        <p14:creationId xmlns:p14="http://schemas.microsoft.com/office/powerpoint/2010/main" val="2138201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486" b="7121"/>
          <a:stretch/>
        </p:blipFill>
        <p:spPr>
          <a:xfrm>
            <a:off x="1" y="0"/>
            <a:ext cx="12192000" cy="6857999"/>
          </a:xfrm>
          <a:prstGeom prst="rect">
            <a:avLst/>
          </a:prstGeom>
        </p:spPr>
      </p:pic>
    </p:spTree>
    <p:extLst>
      <p:ext uri="{BB962C8B-B14F-4D97-AF65-F5344CB8AC3E}">
        <p14:creationId xmlns:p14="http://schemas.microsoft.com/office/powerpoint/2010/main" val="1676406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916" y="772733"/>
            <a:ext cx="8203841" cy="5009064"/>
          </a:xfrm>
          <a:prstGeom prst="rect">
            <a:avLst/>
          </a:prstGeom>
          <a:noFill/>
          <a:ln>
            <a:solidFill>
              <a:srgbClr val="FF0000"/>
            </a:solidFill>
          </a:ln>
          <a:effectLst>
            <a:glow rad="139700">
              <a:schemeClr val="accent2">
                <a:satMod val="175000"/>
                <a:alpha val="40000"/>
              </a:schemeClr>
            </a:glow>
          </a:effectLst>
        </p:spPr>
        <p:txBody>
          <a:bodyPr wrap="square">
            <a:spAutoFit/>
          </a:bodyPr>
          <a:lstStyle/>
          <a:p>
            <a:pPr algn="r">
              <a:lnSpc>
                <a:spcPct val="200000"/>
              </a:lnSpc>
            </a:pPr>
            <a:r>
              <a:rPr lang="fa-IR" dirty="0">
                <a:cs typeface="B Titr" panose="00000700000000000000" pitchFamily="2" charset="-78"/>
              </a:rPr>
              <a:t>اهداف روز و هفته جهانی تیروئید، افزایش سطح آگاهی مردم از بیماریهای تیروئید و عوارض آنها و همچنین راه های پیشگیری و درمان بیماریهای غده تیروئید می باشد. برای این منظور هر ساله یکی از عناوین بیماریهای غده تیروئید بعنوان شعار آن سال اعلام و در مجامع و انجمن های علمی اکثر کشور های دنیا برای صاحبان حرف پزشکی و آحاد جامعه مورد بحث قرار می گیرد.60درصد بیمارانی که با یک بیماری تیروئید مشغول زندگی می باشند از وجود بیماری خود بی اطلاع هستند. نظر به اهمیت غده تیروئید در سلامت انسان و شیوع قابل توجه بیماریهای آن در جامعه، اعضاء فدراسیون جهانی تیروئید در کنگره انجمن تیروئید اروپا که در سپتامبر ۲۰۰۷ میلادی در آلمان بر گزار شد تصمیم به انتخاب یک روز تحت عنوان روز جهانی تیروئید گرفتند و ۲۵ ماه مه هر سال را که روز شکل گیری انجمن تیروئید اروپا در سال ۱۹۶۵ میلادی در رم ایتالیا بود را برای این منظور بر گزیدند.</a:t>
            </a:r>
          </a:p>
        </p:txBody>
      </p:sp>
    </p:spTree>
    <p:extLst>
      <p:ext uri="{BB962C8B-B14F-4D97-AF65-F5344CB8AC3E}">
        <p14:creationId xmlns:p14="http://schemas.microsoft.com/office/powerpoint/2010/main" val="3242394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8337" y="712501"/>
            <a:ext cx="8654603" cy="5078313"/>
          </a:xfrm>
          <a:prstGeom prst="rect">
            <a:avLst/>
          </a:prstGeom>
          <a:ln>
            <a:solidFill>
              <a:srgbClr val="C00000"/>
            </a:solidFill>
          </a:ln>
          <a:effectLst>
            <a:glow rad="228600">
              <a:schemeClr val="accent2">
                <a:satMod val="175000"/>
                <a:alpha val="40000"/>
              </a:schemeClr>
            </a:glow>
          </a:effectLst>
        </p:spPr>
        <p:txBody>
          <a:bodyPr wrap="square">
            <a:spAutoFit/>
          </a:bodyPr>
          <a:lstStyle/>
          <a:p>
            <a:pPr algn="ctr">
              <a:lnSpc>
                <a:spcPct val="200000"/>
              </a:lnSpc>
            </a:pPr>
            <a:r>
              <a:rPr lang="fa-IR" dirty="0">
                <a:solidFill>
                  <a:srgbClr val="FF0000"/>
                </a:solidFill>
                <a:cs typeface="B Titr" panose="00000700000000000000" pitchFamily="2" charset="-78"/>
              </a:rPr>
              <a:t>تیروئید بزرگترین غده درون ریز بدن</a:t>
            </a:r>
          </a:p>
          <a:p>
            <a:pPr algn="ctr">
              <a:lnSpc>
                <a:spcPct val="200000"/>
              </a:lnSpc>
            </a:pPr>
            <a:r>
              <a:rPr lang="fa-IR" dirty="0">
                <a:cs typeface="B Titr" panose="00000700000000000000" pitchFamily="2" charset="-78"/>
              </a:rPr>
              <a:t>اختلالات تیروییدی در زنان باردار شایع است و عدم درمان آن در سلامت جنین و مادر نقش بسزایی دارد</a:t>
            </a:r>
            <a:r>
              <a:rPr lang="fa-IR" dirty="0" smtClean="0">
                <a:cs typeface="B Titr" panose="00000700000000000000" pitchFamily="2" charset="-78"/>
              </a:rPr>
              <a:t>.</a:t>
            </a:r>
            <a:endParaRPr lang="fa-IR" dirty="0">
              <a:cs typeface="B Titr" panose="00000700000000000000" pitchFamily="2" charset="-78"/>
            </a:endParaRPr>
          </a:p>
          <a:p>
            <a:pPr algn="ctr">
              <a:lnSpc>
                <a:spcPct val="200000"/>
              </a:lnSpc>
            </a:pPr>
            <a:r>
              <a:rPr lang="fa-IR" dirty="0">
                <a:cs typeface="B Titr" panose="00000700000000000000" pitchFamily="2" charset="-78"/>
              </a:rPr>
              <a:t>مهم‌ترین بیماری‌های تیرویید شامل کم کاری و پرکاری، گره‌ها، التهاب (تیروییدیت) و سرطان تیرویید است</a:t>
            </a:r>
            <a:r>
              <a:rPr lang="fa-IR" dirty="0" smtClean="0">
                <a:cs typeface="B Titr" panose="00000700000000000000" pitchFamily="2" charset="-78"/>
              </a:rPr>
              <a:t>.</a:t>
            </a:r>
            <a:endParaRPr lang="fa-IR" dirty="0">
              <a:cs typeface="B Titr" panose="00000700000000000000" pitchFamily="2" charset="-78"/>
            </a:endParaRPr>
          </a:p>
          <a:p>
            <a:pPr algn="ctr">
              <a:lnSpc>
                <a:spcPct val="200000"/>
              </a:lnSpc>
            </a:pPr>
            <a:r>
              <a:rPr lang="fa-IR" dirty="0">
                <a:cs typeface="B Titr" panose="00000700000000000000" pitchFamily="2" charset="-78"/>
              </a:rPr>
              <a:t>سلامت غده تیرویید در طبیعی بودن ضریب هوشی و رشد و نمو نوزادان و کودکان نقش اساس دارد</a:t>
            </a:r>
            <a:r>
              <a:rPr lang="fa-IR" dirty="0" smtClean="0">
                <a:cs typeface="B Titr" panose="00000700000000000000" pitchFamily="2" charset="-78"/>
              </a:rPr>
              <a:t>.</a:t>
            </a:r>
            <a:endParaRPr lang="fa-IR" dirty="0">
              <a:cs typeface="B Titr" panose="00000700000000000000" pitchFamily="2" charset="-78"/>
            </a:endParaRPr>
          </a:p>
          <a:p>
            <a:pPr algn="ctr">
              <a:lnSpc>
                <a:spcPct val="200000"/>
              </a:lnSpc>
            </a:pPr>
            <a:r>
              <a:rPr lang="fa-IR" dirty="0">
                <a:cs typeface="B Titr" panose="00000700000000000000" pitchFamily="2" charset="-78"/>
              </a:rPr>
              <a:t>گاه افت تحصیلی در مدارس، نشانه ابتلا به بیماری‌های تیروییدی در دانش آموز است</a:t>
            </a:r>
            <a:r>
              <a:rPr lang="fa-IR" dirty="0" smtClean="0">
                <a:cs typeface="B Titr" panose="00000700000000000000" pitchFamily="2" charset="-78"/>
              </a:rPr>
              <a:t>.</a:t>
            </a:r>
            <a:endParaRPr lang="fa-IR" dirty="0">
              <a:cs typeface="B Titr" panose="00000700000000000000" pitchFamily="2" charset="-78"/>
            </a:endParaRPr>
          </a:p>
          <a:p>
            <a:pPr algn="ctr">
              <a:lnSpc>
                <a:spcPct val="200000"/>
              </a:lnSpc>
            </a:pPr>
            <a:r>
              <a:rPr lang="fa-IR" dirty="0">
                <a:cs typeface="B Titr" panose="00000700000000000000" pitchFamily="2" charset="-78"/>
              </a:rPr>
              <a:t>کمبود ید در غذای مصرفی روزانه می‌تواند باعث مشکلات تیرویید شود</a:t>
            </a:r>
            <a:r>
              <a:rPr lang="fa-IR" dirty="0" smtClean="0">
                <a:cs typeface="B Titr" panose="00000700000000000000" pitchFamily="2" charset="-78"/>
              </a:rPr>
              <a:t>.</a:t>
            </a:r>
            <a:endParaRPr lang="fa-IR" dirty="0">
              <a:cs typeface="B Titr" panose="00000700000000000000" pitchFamily="2" charset="-78"/>
            </a:endParaRPr>
          </a:p>
          <a:p>
            <a:pPr algn="ctr">
              <a:lnSpc>
                <a:spcPct val="200000"/>
              </a:lnSpc>
            </a:pPr>
            <a:r>
              <a:rPr lang="fa-IR" dirty="0">
                <a:cs typeface="B Titr" panose="00000700000000000000" pitchFamily="2" charset="-78"/>
              </a:rPr>
              <a:t>بیمار کم کاری تیرویید در زنان جوان، می‌تواند موجب ناباروری شود</a:t>
            </a:r>
            <a:r>
              <a:rPr lang="fa-IR" dirty="0" smtClean="0">
                <a:cs typeface="B Titr" panose="00000700000000000000" pitchFamily="2" charset="-78"/>
              </a:rPr>
              <a:t>.</a:t>
            </a:r>
            <a:endParaRPr lang="fa-IR" dirty="0">
              <a:cs typeface="B Titr" panose="00000700000000000000" pitchFamily="2" charset="-78"/>
            </a:endParaRPr>
          </a:p>
          <a:p>
            <a:pPr algn="ctr">
              <a:lnSpc>
                <a:spcPct val="200000"/>
              </a:lnSpc>
            </a:pPr>
            <a:r>
              <a:rPr lang="fa-IR" dirty="0">
                <a:cs typeface="B Titr" panose="00000700000000000000" pitchFamily="2" charset="-78"/>
              </a:rPr>
              <a:t>اختلالات تیروییدی در زنان ۱۰ برابر بیش‌تر از مردان است</a:t>
            </a:r>
            <a:r>
              <a:rPr lang="fa-IR" dirty="0" smtClean="0">
                <a:cs typeface="B Titr" panose="00000700000000000000" pitchFamily="2" charset="-78"/>
              </a:rPr>
              <a:t>.</a:t>
            </a:r>
            <a:endParaRPr lang="fa-IR" dirty="0">
              <a:cs typeface="B Titr" panose="00000700000000000000" pitchFamily="2" charset="-78"/>
            </a:endParaRPr>
          </a:p>
          <a:p>
            <a:pPr algn="ctr">
              <a:lnSpc>
                <a:spcPct val="200000"/>
              </a:lnSpc>
            </a:pPr>
            <a:r>
              <a:rPr lang="fa-IR" dirty="0">
                <a:cs typeface="B Titr" panose="00000700000000000000" pitchFamily="2" charset="-78"/>
              </a:rPr>
              <a:t>فقط ۵ درصد از گره‌های تیروییدی بدخیم </a:t>
            </a:r>
            <a:r>
              <a:rPr lang="fa-IR" dirty="0" smtClean="0">
                <a:cs typeface="B Titr" panose="00000700000000000000" pitchFamily="2" charset="-78"/>
              </a:rPr>
              <a:t>هستند.</a:t>
            </a:r>
            <a:endParaRPr lang="fa-IR" dirty="0">
              <a:cs typeface="B Titr" panose="00000700000000000000" pitchFamily="2" charset="-78"/>
            </a:endParaRPr>
          </a:p>
        </p:txBody>
      </p:sp>
    </p:spTree>
    <p:extLst>
      <p:ext uri="{BB962C8B-B14F-4D97-AF65-F5344CB8AC3E}">
        <p14:creationId xmlns:p14="http://schemas.microsoft.com/office/powerpoint/2010/main" val="299397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658CF48E-DD68-49C3-B3F5-77939236AD9F}"/>
              </a:ext>
            </a:extLst>
          </p:cNvPr>
          <p:cNvSpPr/>
          <p:nvPr/>
        </p:nvSpPr>
        <p:spPr>
          <a:xfrm>
            <a:off x="646386" y="696749"/>
            <a:ext cx="1513490" cy="166807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highlight>
                  <a:srgbClr val="FFFF00"/>
                </a:highlight>
                <a:cs typeface="B Titr" panose="00000700000000000000" pitchFamily="2" charset="-78"/>
              </a:rPr>
              <a:t>جراحی</a:t>
            </a:r>
            <a:endParaRPr lang="en-US" dirty="0">
              <a:solidFill>
                <a:schemeClr val="tx1"/>
              </a:solidFill>
              <a:highlight>
                <a:srgbClr val="FFFF00"/>
              </a:highlight>
              <a:cs typeface="B Titr" panose="00000700000000000000" pitchFamily="2" charset="-78"/>
            </a:endParaRPr>
          </a:p>
        </p:txBody>
      </p:sp>
      <p:sp>
        <p:nvSpPr>
          <p:cNvPr id="7" name="Explosion: 8 Points 6">
            <a:extLst>
              <a:ext uri="{FF2B5EF4-FFF2-40B4-BE49-F238E27FC236}">
                <a16:creationId xmlns:a16="http://schemas.microsoft.com/office/drawing/2014/main" id="{9CEAE278-AF57-458F-90D1-CC5018DC5F29}"/>
              </a:ext>
            </a:extLst>
          </p:cNvPr>
          <p:cNvSpPr/>
          <p:nvPr/>
        </p:nvSpPr>
        <p:spPr>
          <a:xfrm>
            <a:off x="646386" y="2688019"/>
            <a:ext cx="1923393" cy="203375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Titr" panose="00000700000000000000" pitchFamily="2" charset="-78"/>
              </a:rPr>
              <a:t>آموزش گروهی</a:t>
            </a:r>
          </a:p>
        </p:txBody>
      </p:sp>
      <p:pic>
        <p:nvPicPr>
          <p:cNvPr id="2" name="Picture 1"/>
          <p:cNvPicPr>
            <a:picLocks noChangeAspect="1"/>
          </p:cNvPicPr>
          <p:nvPr/>
        </p:nvPicPr>
        <p:blipFill>
          <a:blip r:embed="rId2"/>
          <a:stretch>
            <a:fillRect/>
          </a:stretch>
        </p:blipFill>
        <p:spPr>
          <a:xfrm>
            <a:off x="3785852" y="283336"/>
            <a:ext cx="5103399" cy="28682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2993733" y="3318349"/>
            <a:ext cx="4786156" cy="3404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34577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a:extLst>
              <a:ext uri="{FF2B5EF4-FFF2-40B4-BE49-F238E27FC236}">
                <a16:creationId xmlns:a16="http://schemas.microsoft.com/office/drawing/2014/main" id="{225E53BC-C2BC-41B8-AAA0-F736E911A22A}"/>
              </a:ext>
            </a:extLst>
          </p:cNvPr>
          <p:cNvSpPr/>
          <p:nvPr/>
        </p:nvSpPr>
        <p:spPr>
          <a:xfrm rot="19372713">
            <a:off x="62716" y="497271"/>
            <a:ext cx="1986455" cy="8513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highlight>
                  <a:srgbClr val="FFFF00"/>
                </a:highlight>
                <a:cs typeface="B Titr" panose="00000700000000000000" pitchFamily="2" charset="-78"/>
              </a:rPr>
              <a:t>nicu</a:t>
            </a:r>
            <a:endParaRPr lang="en-US" sz="2400" b="1" dirty="0">
              <a:solidFill>
                <a:schemeClr val="tx1"/>
              </a:solidFill>
              <a:highlight>
                <a:srgbClr val="FFFF00"/>
              </a:highlight>
              <a:cs typeface="B Titr" panose="00000700000000000000" pitchFamily="2" charset="-78"/>
            </a:endParaRPr>
          </a:p>
        </p:txBody>
      </p:sp>
      <p:sp>
        <p:nvSpPr>
          <p:cNvPr id="8" name="Rectangle: Top Corners Rounded 7">
            <a:extLst>
              <a:ext uri="{FF2B5EF4-FFF2-40B4-BE49-F238E27FC236}">
                <a16:creationId xmlns:a16="http://schemas.microsoft.com/office/drawing/2014/main" id="{87DDCE5B-78A8-4A19-B7F5-9C066E38EF20}"/>
              </a:ext>
            </a:extLst>
          </p:cNvPr>
          <p:cNvSpPr/>
          <p:nvPr/>
        </p:nvSpPr>
        <p:spPr>
          <a:xfrm rot="19396962">
            <a:off x="1954174" y="653997"/>
            <a:ext cx="1904115" cy="982827"/>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پوستر</a:t>
            </a:r>
          </a:p>
          <a:p>
            <a:pPr algn="ctr"/>
            <a:r>
              <a:rPr lang="fa-IR" dirty="0">
                <a:solidFill>
                  <a:schemeClr val="tx1"/>
                </a:solidFill>
                <a:cs typeface="B Titr" panose="00000700000000000000" pitchFamily="2" charset="-78"/>
              </a:rPr>
              <a:t>بردآموزشی</a:t>
            </a:r>
          </a:p>
        </p:txBody>
      </p:sp>
      <p:pic>
        <p:nvPicPr>
          <p:cNvPr id="2" name="Picture 1"/>
          <p:cNvPicPr>
            <a:picLocks noChangeAspect="1"/>
          </p:cNvPicPr>
          <p:nvPr/>
        </p:nvPicPr>
        <p:blipFill>
          <a:blip r:embed="rId2"/>
          <a:stretch>
            <a:fillRect/>
          </a:stretch>
        </p:blipFill>
        <p:spPr>
          <a:xfrm>
            <a:off x="7212169" y="182291"/>
            <a:ext cx="4790941" cy="356474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3"/>
          <a:stretch>
            <a:fillRect/>
          </a:stretch>
        </p:blipFill>
        <p:spPr>
          <a:xfrm>
            <a:off x="1334573" y="3033799"/>
            <a:ext cx="5516987" cy="33335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60317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Folded Corner 5">
            <a:extLst>
              <a:ext uri="{FF2B5EF4-FFF2-40B4-BE49-F238E27FC236}">
                <a16:creationId xmlns:a16="http://schemas.microsoft.com/office/drawing/2014/main" id="{FD6D7C52-FFC4-4597-A458-FDECC6DA44D8}"/>
              </a:ext>
            </a:extLst>
          </p:cNvPr>
          <p:cNvSpPr/>
          <p:nvPr/>
        </p:nvSpPr>
        <p:spPr>
          <a:xfrm rot="20508880">
            <a:off x="315311" y="455816"/>
            <a:ext cx="1560786" cy="156078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highlight>
                  <a:srgbClr val="FFFF00"/>
                </a:highlight>
                <a:cs typeface="B Titr" panose="00000700000000000000" pitchFamily="2" charset="-78"/>
              </a:rPr>
              <a:t>زایشگاه</a:t>
            </a:r>
            <a:endParaRPr lang="en-US" sz="2400" dirty="0">
              <a:solidFill>
                <a:schemeClr val="tx1"/>
              </a:solidFill>
              <a:highlight>
                <a:srgbClr val="FFFF00"/>
              </a:highlight>
              <a:cs typeface="B Titr" panose="00000700000000000000" pitchFamily="2" charset="-78"/>
            </a:endParaRPr>
          </a:p>
        </p:txBody>
      </p:sp>
      <p:sp>
        <p:nvSpPr>
          <p:cNvPr id="7" name="Flowchart: Predefined Process 6">
            <a:extLst>
              <a:ext uri="{FF2B5EF4-FFF2-40B4-BE49-F238E27FC236}">
                <a16:creationId xmlns:a16="http://schemas.microsoft.com/office/drawing/2014/main" id="{BC8AFF5E-170F-41A3-919D-57340DBE39CE}"/>
              </a:ext>
            </a:extLst>
          </p:cNvPr>
          <p:cNvSpPr/>
          <p:nvPr/>
        </p:nvSpPr>
        <p:spPr>
          <a:xfrm rot="20602754">
            <a:off x="325290" y="2316839"/>
            <a:ext cx="2033752" cy="1797269"/>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پوستر</a:t>
            </a:r>
          </a:p>
        </p:txBody>
      </p:sp>
      <p:pic>
        <p:nvPicPr>
          <p:cNvPr id="2" name="Picture 1"/>
          <p:cNvPicPr>
            <a:picLocks noChangeAspect="1"/>
          </p:cNvPicPr>
          <p:nvPr/>
        </p:nvPicPr>
        <p:blipFill>
          <a:blip r:embed="rId2"/>
          <a:stretch>
            <a:fillRect/>
          </a:stretch>
        </p:blipFill>
        <p:spPr>
          <a:xfrm>
            <a:off x="3880899" y="1322809"/>
            <a:ext cx="5198705" cy="33422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14962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564</TotalTime>
  <Words>410</Words>
  <Application>Microsoft Office PowerPoint</Application>
  <PresentationFormat>Widescreen</PresentationFormat>
  <Paragraphs>41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 Titr</vt:lpstr>
      <vt:lpstr>Open Sans</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dc:creator>
  <cp:lastModifiedBy>edari</cp:lastModifiedBy>
  <cp:revision>167</cp:revision>
  <dcterms:created xsi:type="dcterms:W3CDTF">2022-01-29T04:42:10Z</dcterms:created>
  <dcterms:modified xsi:type="dcterms:W3CDTF">2022-06-06T04:42:31Z</dcterms:modified>
</cp:coreProperties>
</file>