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82" r:id="rId8"/>
    <p:sldId id="263" r:id="rId9"/>
    <p:sldId id="262" r:id="rId10"/>
    <p:sldId id="273" r:id="rId11"/>
    <p:sldId id="281" r:id="rId12"/>
    <p:sldId id="265" r:id="rId13"/>
    <p:sldId id="266" r:id="rId14"/>
    <p:sldId id="267" r:id="rId15"/>
    <p:sldId id="269" r:id="rId16"/>
    <p:sldId id="275" r:id="rId17"/>
    <p:sldId id="277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" initials="a" lastIdx="1" clrIdx="0">
    <p:extLst>
      <p:ext uri="{19B8F6BF-5375-455C-9EA6-DF929625EA0E}">
        <p15:presenceInfo xmlns:p15="http://schemas.microsoft.com/office/powerpoint/2012/main" userId="S-1-5-21-2022515279-3023240270-1752916808-110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59" autoAdjust="0"/>
    <p:restoredTop sz="88950" autoAdjust="0"/>
  </p:normalViewPr>
  <p:slideViewPr>
    <p:cSldViewPr snapToGrid="0">
      <p:cViewPr varScale="1">
        <p:scale>
          <a:sx n="61" d="100"/>
          <a:sy n="61" d="100"/>
        </p:scale>
        <p:origin x="1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E0AD2-014D-4C3B-A1FF-2B55F1BE0B6C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D82B8-5B71-4B20-B54D-6CC1AC2BC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728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E0AD2-014D-4C3B-A1FF-2B55F1BE0B6C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D82B8-5B71-4B20-B54D-6CC1AC2BC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913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E0AD2-014D-4C3B-A1FF-2B55F1BE0B6C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D82B8-5B71-4B20-B54D-6CC1AC2BC388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39425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E0AD2-014D-4C3B-A1FF-2B55F1BE0B6C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D82B8-5B71-4B20-B54D-6CC1AC2BC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397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E0AD2-014D-4C3B-A1FF-2B55F1BE0B6C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D82B8-5B71-4B20-B54D-6CC1AC2BC388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620567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E0AD2-014D-4C3B-A1FF-2B55F1BE0B6C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D82B8-5B71-4B20-B54D-6CC1AC2BC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93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E0AD2-014D-4C3B-A1FF-2B55F1BE0B6C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D82B8-5B71-4B20-B54D-6CC1AC2BC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0792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E0AD2-014D-4C3B-A1FF-2B55F1BE0B6C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D82B8-5B71-4B20-B54D-6CC1AC2BC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470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E0AD2-014D-4C3B-A1FF-2B55F1BE0B6C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D82B8-5B71-4B20-B54D-6CC1AC2BC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926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E0AD2-014D-4C3B-A1FF-2B55F1BE0B6C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D82B8-5B71-4B20-B54D-6CC1AC2BC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163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E0AD2-014D-4C3B-A1FF-2B55F1BE0B6C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D82B8-5B71-4B20-B54D-6CC1AC2BC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54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E0AD2-014D-4C3B-A1FF-2B55F1BE0B6C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D82B8-5B71-4B20-B54D-6CC1AC2BC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99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E0AD2-014D-4C3B-A1FF-2B55F1BE0B6C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D82B8-5B71-4B20-B54D-6CC1AC2BC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088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E0AD2-014D-4C3B-A1FF-2B55F1BE0B6C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D82B8-5B71-4B20-B54D-6CC1AC2BC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15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E0AD2-014D-4C3B-A1FF-2B55F1BE0B6C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D82B8-5B71-4B20-B54D-6CC1AC2BC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745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D82B8-5B71-4B20-B54D-6CC1AC2BC38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E0AD2-014D-4C3B-A1FF-2B55F1BE0B6C}" type="datetimeFigureOut">
              <a:rPr lang="en-US" smtClean="0"/>
              <a:t>9/29/2022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520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E0AD2-014D-4C3B-A1FF-2B55F1BE0B6C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6DD82B8-5B71-4B20-B54D-6CC1AC2BC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096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E49093-DECD-4C43-A1FD-62B6E66B2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697" y="512380"/>
            <a:ext cx="6588329" cy="5486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41746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FD6D7C52-FFC4-4597-A458-FDECC6DA44D8}"/>
              </a:ext>
            </a:extLst>
          </p:cNvPr>
          <p:cNvSpPr/>
          <p:nvPr/>
        </p:nvSpPr>
        <p:spPr>
          <a:xfrm rot="20508880">
            <a:off x="315311" y="455816"/>
            <a:ext cx="1560786" cy="1560786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dirty="0">
                <a:solidFill>
                  <a:schemeClr val="tx1"/>
                </a:solidFill>
                <a:highlight>
                  <a:srgbClr val="FFFF00"/>
                </a:highlight>
                <a:cs typeface="B Titr" panose="00000700000000000000" pitchFamily="2" charset="-78"/>
              </a:rPr>
              <a:t>زایشگاه</a:t>
            </a:r>
            <a:endParaRPr lang="en-US" sz="2400" dirty="0">
              <a:solidFill>
                <a:schemeClr val="tx1"/>
              </a:solidFill>
              <a:highlight>
                <a:srgbClr val="FFFF00"/>
              </a:highlight>
              <a:cs typeface="B Titr" panose="00000700000000000000" pitchFamily="2" charset="-78"/>
            </a:endParaRPr>
          </a:p>
        </p:txBody>
      </p:sp>
      <p:sp>
        <p:nvSpPr>
          <p:cNvPr id="7" name="Flowchart: Predefined Process 6">
            <a:extLst>
              <a:ext uri="{FF2B5EF4-FFF2-40B4-BE49-F238E27FC236}">
                <a16:creationId xmlns:a16="http://schemas.microsoft.com/office/drawing/2014/main" id="{BC8AFF5E-170F-41A3-919D-57340DBE39CE}"/>
              </a:ext>
            </a:extLst>
          </p:cNvPr>
          <p:cNvSpPr/>
          <p:nvPr/>
        </p:nvSpPr>
        <p:spPr>
          <a:xfrm rot="20602754">
            <a:off x="325290" y="2316839"/>
            <a:ext cx="2033752" cy="1797269"/>
          </a:xfrm>
          <a:prstGeom prst="flowChartPredefined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>
                <a:solidFill>
                  <a:schemeClr val="tx1"/>
                </a:solidFill>
                <a:cs typeface="B Titr" panose="00000700000000000000" pitchFamily="2" charset="-78"/>
              </a:rPr>
              <a:t>پوستر</a:t>
            </a:r>
          </a:p>
          <a:p>
            <a:pPr algn="ctr"/>
            <a:r>
              <a:rPr lang="fa-IR" dirty="0">
                <a:solidFill>
                  <a:schemeClr val="tx1"/>
                </a:solidFill>
                <a:cs typeface="B Titr" panose="00000700000000000000" pitchFamily="2" charset="-78"/>
              </a:rPr>
              <a:t>بردآموزشی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334" y="586485"/>
            <a:ext cx="4878284" cy="32017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4400" y="2562286"/>
            <a:ext cx="2460079" cy="401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962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xplosion: 14 Points 7">
            <a:extLst>
              <a:ext uri="{FF2B5EF4-FFF2-40B4-BE49-F238E27FC236}">
                <a16:creationId xmlns:a16="http://schemas.microsoft.com/office/drawing/2014/main" id="{C6CBB316-F69D-4286-AB3E-4E8423139965}"/>
              </a:ext>
            </a:extLst>
          </p:cNvPr>
          <p:cNvSpPr/>
          <p:nvPr/>
        </p:nvSpPr>
        <p:spPr>
          <a:xfrm rot="20147546">
            <a:off x="250697" y="312036"/>
            <a:ext cx="1870199" cy="1623848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200" dirty="0">
                <a:solidFill>
                  <a:schemeClr val="tx1"/>
                </a:solidFill>
                <a:highlight>
                  <a:srgbClr val="FFFF00"/>
                </a:highlight>
                <a:cs typeface="B Titr" panose="00000700000000000000" pitchFamily="2" charset="-78"/>
              </a:rPr>
              <a:t>نوزادان</a:t>
            </a:r>
            <a:endParaRPr lang="en-US" sz="1200" dirty="0">
              <a:solidFill>
                <a:schemeClr val="tx1"/>
              </a:solidFill>
              <a:highlight>
                <a:srgbClr val="FFFF00"/>
              </a:highlight>
              <a:cs typeface="B Titr" panose="00000700000000000000" pitchFamily="2" charset="-78"/>
            </a:endParaRPr>
          </a:p>
        </p:txBody>
      </p:sp>
      <p:sp>
        <p:nvSpPr>
          <p:cNvPr id="4" name="Arrow: Notched Right 3">
            <a:extLst>
              <a:ext uri="{FF2B5EF4-FFF2-40B4-BE49-F238E27FC236}">
                <a16:creationId xmlns:a16="http://schemas.microsoft.com/office/drawing/2014/main" id="{7463CF5B-B53A-4A41-ABFD-C5D116CA4154}"/>
              </a:ext>
            </a:extLst>
          </p:cNvPr>
          <p:cNvSpPr/>
          <p:nvPr/>
        </p:nvSpPr>
        <p:spPr>
          <a:xfrm>
            <a:off x="0" y="2948152"/>
            <a:ext cx="2159876" cy="1661929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200" dirty="0">
                <a:solidFill>
                  <a:schemeClr val="tx1"/>
                </a:solidFill>
                <a:cs typeface="B Titr" panose="00000700000000000000" pitchFamily="2" charset="-78"/>
              </a:rPr>
              <a:t>بردآموزشی</a:t>
            </a:r>
          </a:p>
          <a:p>
            <a:pPr algn="ctr"/>
            <a:r>
              <a:rPr lang="fa-IR" sz="1200" dirty="0">
                <a:solidFill>
                  <a:schemeClr val="tx1"/>
                </a:solidFill>
                <a:cs typeface="B Titr" panose="00000700000000000000" pitchFamily="2" charset="-78"/>
              </a:rPr>
              <a:t>آموزش گروهی</a:t>
            </a:r>
          </a:p>
          <a:p>
            <a:pPr algn="ctr"/>
            <a:endParaRPr lang="en-US" sz="1200" dirty="0">
              <a:solidFill>
                <a:schemeClr val="tx1"/>
              </a:solidFill>
              <a:cs typeface="B Titr" panose="00000700000000000000" pitchFamily="2" charset="-78"/>
            </a:endParaRPr>
          </a:p>
        </p:txBody>
      </p:sp>
      <p:sp>
        <p:nvSpPr>
          <p:cNvPr id="3" name="AutoShape 2" descr="blob:https://web.whatsapp.com/6015114c-c8ec-4f12-a69d-15283a8769e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0978" y="909719"/>
            <a:ext cx="4758047" cy="26764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9793" y="3941333"/>
            <a:ext cx="4556660" cy="25608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3683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xplosion: 8 Points 5">
            <a:extLst>
              <a:ext uri="{FF2B5EF4-FFF2-40B4-BE49-F238E27FC236}">
                <a16:creationId xmlns:a16="http://schemas.microsoft.com/office/drawing/2014/main" id="{0E3F8D5B-BF41-4CB9-9B9A-6828D9D90CC1}"/>
              </a:ext>
            </a:extLst>
          </p:cNvPr>
          <p:cNvSpPr/>
          <p:nvPr/>
        </p:nvSpPr>
        <p:spPr>
          <a:xfrm>
            <a:off x="599090" y="520262"/>
            <a:ext cx="1702676" cy="1702676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highlight>
                  <a:srgbClr val="FFFF00"/>
                </a:highlight>
                <a:cs typeface="B Titr" panose="00000700000000000000" pitchFamily="2" charset="-78"/>
              </a:rPr>
              <a:t>icu</a:t>
            </a:r>
            <a:endParaRPr lang="en-US" dirty="0">
              <a:solidFill>
                <a:schemeClr val="tx1"/>
              </a:solidFill>
              <a:highlight>
                <a:srgbClr val="FFFF00"/>
              </a:highlight>
              <a:cs typeface="B Titr" panose="00000700000000000000" pitchFamily="2" charset="-78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141621C-96BB-4967-980B-7973DD4EBCBC}"/>
              </a:ext>
            </a:extLst>
          </p:cNvPr>
          <p:cNvSpPr/>
          <p:nvPr/>
        </p:nvSpPr>
        <p:spPr>
          <a:xfrm>
            <a:off x="417787" y="2727434"/>
            <a:ext cx="2065282" cy="1403131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>
                <a:solidFill>
                  <a:schemeClr val="tx1"/>
                </a:solidFill>
                <a:cs typeface="B Titr" panose="00000700000000000000" pitchFamily="2" charset="-78"/>
              </a:rPr>
              <a:t>پوستر</a:t>
            </a:r>
            <a:endParaRPr lang="en-US" dirty="0">
              <a:solidFill>
                <a:schemeClr val="tx1"/>
              </a:solidFill>
              <a:cs typeface="B Titr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8410" y="1235093"/>
            <a:ext cx="3731201" cy="35809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1327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ardrop 5">
            <a:extLst>
              <a:ext uri="{FF2B5EF4-FFF2-40B4-BE49-F238E27FC236}">
                <a16:creationId xmlns:a16="http://schemas.microsoft.com/office/drawing/2014/main" id="{A2A9CFB1-A5F4-40BB-9B7B-8033A631D1B0}"/>
              </a:ext>
            </a:extLst>
          </p:cNvPr>
          <p:cNvSpPr/>
          <p:nvPr/>
        </p:nvSpPr>
        <p:spPr>
          <a:xfrm rot="20555976">
            <a:off x="175395" y="166505"/>
            <a:ext cx="1324078" cy="1375641"/>
          </a:xfrm>
          <a:prstGeom prst="teardrop">
            <a:avLst>
              <a:gd name="adj" fmla="val 725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>
                <a:solidFill>
                  <a:schemeClr val="tx1"/>
                </a:solidFill>
                <a:highlight>
                  <a:srgbClr val="FFFF00"/>
                </a:highlight>
                <a:cs typeface="B Titr" panose="00000700000000000000" pitchFamily="2" charset="-78"/>
              </a:rPr>
              <a:t>اورژانس</a:t>
            </a:r>
            <a:endParaRPr lang="en-US" dirty="0">
              <a:solidFill>
                <a:schemeClr val="tx1"/>
              </a:solidFill>
              <a:highlight>
                <a:srgbClr val="FFFF00"/>
              </a:highlight>
              <a:cs typeface="B Titr" panose="00000700000000000000" pitchFamily="2" charset="-78"/>
            </a:endParaRPr>
          </a:p>
        </p:txBody>
      </p:sp>
      <p:sp>
        <p:nvSpPr>
          <p:cNvPr id="7" name="Flowchart: Preparation 6">
            <a:extLst>
              <a:ext uri="{FF2B5EF4-FFF2-40B4-BE49-F238E27FC236}">
                <a16:creationId xmlns:a16="http://schemas.microsoft.com/office/drawing/2014/main" id="{27E9B1BE-3FD0-45CF-92AA-153ECF7AE57F}"/>
              </a:ext>
            </a:extLst>
          </p:cNvPr>
          <p:cNvSpPr/>
          <p:nvPr/>
        </p:nvSpPr>
        <p:spPr>
          <a:xfrm>
            <a:off x="80842" y="1797225"/>
            <a:ext cx="2207172" cy="1135117"/>
          </a:xfrm>
          <a:prstGeom prst="flowChartPrepa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chemeClr val="tx1"/>
                </a:solidFill>
                <a:cs typeface="B Titr" panose="00000700000000000000" pitchFamily="2" charset="-78"/>
              </a:rPr>
              <a:t> پوستر</a:t>
            </a:r>
          </a:p>
          <a:p>
            <a:pPr algn="ctr"/>
            <a:r>
              <a:rPr lang="fa-IR" b="1" dirty="0">
                <a:solidFill>
                  <a:schemeClr val="tx1"/>
                </a:solidFill>
                <a:cs typeface="B Titr" panose="00000700000000000000" pitchFamily="2" charset="-78"/>
              </a:rPr>
              <a:t>آموزش گروهی</a:t>
            </a:r>
          </a:p>
          <a:p>
            <a:pPr algn="ctr"/>
            <a:endParaRPr lang="fa-IR" b="1" dirty="0">
              <a:solidFill>
                <a:schemeClr val="tx1"/>
              </a:solidFill>
              <a:cs typeface="B Titr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271" b="9236"/>
          <a:stretch/>
        </p:blipFill>
        <p:spPr>
          <a:xfrm>
            <a:off x="1870529" y="3139842"/>
            <a:ext cx="3895271" cy="35450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342900"/>
            <a:ext cx="5334000" cy="4025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42169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EA3F50B-5F7A-4DAA-82C4-D88B398F301E}"/>
              </a:ext>
            </a:extLst>
          </p:cNvPr>
          <p:cNvSpPr/>
          <p:nvPr/>
        </p:nvSpPr>
        <p:spPr>
          <a:xfrm>
            <a:off x="283779" y="268014"/>
            <a:ext cx="1907628" cy="7882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>
                <a:solidFill>
                  <a:schemeClr val="tx1"/>
                </a:solidFill>
                <a:highlight>
                  <a:srgbClr val="FFFF00"/>
                </a:highlight>
                <a:cs typeface="B Titr" panose="00000700000000000000" pitchFamily="2" charset="-78"/>
              </a:rPr>
              <a:t>مادران پرخطر</a:t>
            </a:r>
            <a:endParaRPr lang="en-US" dirty="0">
              <a:solidFill>
                <a:schemeClr val="tx1"/>
              </a:solidFill>
              <a:highlight>
                <a:srgbClr val="FFFF00"/>
              </a:highlight>
              <a:cs typeface="B Titr" panose="00000700000000000000" pitchFamily="2" charset="-78"/>
            </a:endParaRPr>
          </a:p>
        </p:txBody>
      </p:sp>
      <p:sp>
        <p:nvSpPr>
          <p:cNvPr id="8" name="Flowchart: Terminator 7">
            <a:extLst>
              <a:ext uri="{FF2B5EF4-FFF2-40B4-BE49-F238E27FC236}">
                <a16:creationId xmlns:a16="http://schemas.microsoft.com/office/drawing/2014/main" id="{20D75876-A950-4607-B690-989AF552242A}"/>
              </a:ext>
            </a:extLst>
          </p:cNvPr>
          <p:cNvSpPr/>
          <p:nvPr/>
        </p:nvSpPr>
        <p:spPr>
          <a:xfrm>
            <a:off x="2191407" y="1056290"/>
            <a:ext cx="2491984" cy="567558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>
                <a:solidFill>
                  <a:schemeClr val="tx1"/>
                </a:solidFill>
                <a:cs typeface="B Titr" panose="00000700000000000000" pitchFamily="2" charset="-78"/>
              </a:rPr>
              <a:t>پوستر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-1" t="21635" r="-1948"/>
          <a:stretch/>
        </p:blipFill>
        <p:spPr>
          <a:xfrm>
            <a:off x="656606" y="2268187"/>
            <a:ext cx="5819333" cy="29836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4917" r="1311" b="5356"/>
          <a:stretch/>
        </p:blipFill>
        <p:spPr>
          <a:xfrm>
            <a:off x="6878751" y="1516970"/>
            <a:ext cx="3009632" cy="34438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516983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tar: 6 Points 5">
            <a:extLst>
              <a:ext uri="{FF2B5EF4-FFF2-40B4-BE49-F238E27FC236}">
                <a16:creationId xmlns:a16="http://schemas.microsoft.com/office/drawing/2014/main" id="{EEDD7734-AAA7-484C-AF2A-08C1B2682267}"/>
              </a:ext>
            </a:extLst>
          </p:cNvPr>
          <p:cNvSpPr/>
          <p:nvPr/>
        </p:nvSpPr>
        <p:spPr>
          <a:xfrm rot="20703476">
            <a:off x="496503" y="1148298"/>
            <a:ext cx="1962460" cy="2062568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000" b="1" dirty="0">
                <a:solidFill>
                  <a:schemeClr val="tx1"/>
                </a:solidFill>
                <a:cs typeface="B Titr" panose="00000700000000000000" pitchFamily="2" charset="-78"/>
              </a:rPr>
              <a:t>پوستر</a:t>
            </a:r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38C9429D-F2FE-4FDB-9363-2E57712A9927}"/>
              </a:ext>
            </a:extLst>
          </p:cNvPr>
          <p:cNvSpPr/>
          <p:nvPr/>
        </p:nvSpPr>
        <p:spPr>
          <a:xfrm>
            <a:off x="-23648" y="-40504"/>
            <a:ext cx="1623848" cy="116664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chemeClr val="tx1"/>
                </a:solidFill>
                <a:highlight>
                  <a:srgbClr val="008000"/>
                </a:highlight>
                <a:cs typeface="B Titr" panose="00000700000000000000" pitchFamily="2" charset="-78"/>
              </a:rPr>
              <a:t>پس از زایمان</a:t>
            </a:r>
            <a:endParaRPr lang="en-US" b="1" dirty="0">
              <a:solidFill>
                <a:schemeClr val="tx1"/>
              </a:solidFill>
              <a:highlight>
                <a:srgbClr val="008000"/>
              </a:highlight>
              <a:cs typeface="B Titr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-535" b="5055"/>
          <a:stretch/>
        </p:blipFill>
        <p:spPr>
          <a:xfrm>
            <a:off x="3714750" y="1047750"/>
            <a:ext cx="4787982" cy="4521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27409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84DA5A1-4333-4A7C-9533-2F0EAF23A2FA}"/>
              </a:ext>
            </a:extLst>
          </p:cNvPr>
          <p:cNvSpPr txBox="1"/>
          <p:nvPr/>
        </p:nvSpPr>
        <p:spPr>
          <a:xfrm>
            <a:off x="-1351892" y="1686910"/>
            <a:ext cx="106417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a-IR" sz="1800" b="0" i="0" dirty="0">
                <a:solidFill>
                  <a:schemeClr val="tx1"/>
                </a:solidFill>
                <a:effectLst/>
                <a:latin typeface="Open Sans" panose="020B0606030504020204" pitchFamily="34" charset="0"/>
                <a:cs typeface="B Titr" panose="00000700000000000000" pitchFamily="2" charset="-78"/>
              </a:rPr>
              <a:t>تهیه کلیپ آموزشی ،پاورپوینت و... </a:t>
            </a:r>
          </a:p>
          <a:p>
            <a:pPr marL="285750" indent="-285750" algn="r" rt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a-IR" sz="1800" b="0" i="0" dirty="0">
                <a:solidFill>
                  <a:schemeClr val="tx1"/>
                </a:solidFill>
                <a:effectLst/>
                <a:latin typeface="Open Sans" panose="020B0606030504020204" pitchFamily="34" charset="0"/>
                <a:cs typeface="B Titr" panose="00000700000000000000" pitchFamily="2" charset="-78"/>
              </a:rPr>
              <a:t>تهیه پمفلت های آموزشی در رابطه با سلامت مردان و بیماریهای شایع در مردان</a:t>
            </a:r>
          </a:p>
          <a:p>
            <a:pPr marL="285750" indent="-285750" algn="r" rt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a-IR" dirty="0">
                <a:latin typeface="Open Sans" panose="020B0606030504020204" pitchFamily="34" charset="0"/>
                <a:cs typeface="B Titr" panose="00000700000000000000" pitchFamily="2" charset="-78"/>
              </a:rPr>
              <a:t>تهیه پوستر</a:t>
            </a:r>
          </a:p>
          <a:p>
            <a:pPr marL="285750" indent="-285750" algn="r" rt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a-IR" dirty="0">
                <a:latin typeface="Open Sans" panose="020B0606030504020204" pitchFamily="34" charset="0"/>
                <a:cs typeface="B Titr" panose="00000700000000000000" pitchFamily="2" charset="-78"/>
              </a:rPr>
              <a:t>آموزش گروهی </a:t>
            </a:r>
            <a:endParaRPr lang="fa-IR" sz="1800" b="0" i="0" dirty="0">
              <a:solidFill>
                <a:schemeClr val="tx1"/>
              </a:solidFill>
              <a:effectLst/>
              <a:latin typeface="Open Sans" panose="020B0606030504020204" pitchFamily="34" charset="0"/>
              <a:cs typeface="B Titr" panose="00000700000000000000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EB95B8-0D9A-45EB-BE70-480FC75FEE0B}"/>
              </a:ext>
            </a:extLst>
          </p:cNvPr>
          <p:cNvSpPr txBox="1"/>
          <p:nvPr/>
        </p:nvSpPr>
        <p:spPr>
          <a:xfrm>
            <a:off x="1749973" y="988874"/>
            <a:ext cx="8202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sz="1800" dirty="0">
                <a:solidFill>
                  <a:srgbClr val="C00000"/>
                </a:solidFill>
                <a:highlight>
                  <a:srgbClr val="FFFF00"/>
                </a:highlight>
                <a:cs typeface="B Titr" panose="00000700000000000000" pitchFamily="2" charset="-78"/>
              </a:rPr>
              <a:t>مجموع فعالیت های واحد آموزش سلامت بیمارستان شریعتی درهفته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190ABD-F4D7-49D5-86C0-3DF6E4B42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16" y="17540"/>
            <a:ext cx="2242698" cy="14429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7C4A0A-0CB6-4F94-9023-FF5690F27C8F}"/>
              </a:ext>
            </a:extLst>
          </p:cNvPr>
          <p:cNvSpPr txBox="1"/>
          <p:nvPr/>
        </p:nvSpPr>
        <p:spPr>
          <a:xfrm>
            <a:off x="2702473" y="6368433"/>
            <a:ext cx="67870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dirty="0">
                <a:solidFill>
                  <a:srgbClr val="FF0000"/>
                </a:solidFill>
                <a:cs typeface="B Titr" panose="00000700000000000000" pitchFamily="2" charset="-78"/>
              </a:rPr>
              <a:t>واحدآموزش سلامت بیمارستان شریعتی بندرعباس</a:t>
            </a:r>
            <a:endParaRPr lang="en-US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16852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59A09C-3D2A-4701-8F53-1A8BEA356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166" y="0"/>
            <a:ext cx="12360166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F58DDD-3BC3-4C27-AFB9-1278C683F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3779" y="300360"/>
            <a:ext cx="7520151" cy="8347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1AE0EA-0EF0-4968-8662-04AC624AC8E3}"/>
              </a:ext>
            </a:extLst>
          </p:cNvPr>
          <p:cNvSpPr txBox="1"/>
          <p:nvPr/>
        </p:nvSpPr>
        <p:spPr>
          <a:xfrm>
            <a:off x="6771289" y="6488667"/>
            <a:ext cx="65111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B Titr" panose="00000700000000000000" pitchFamily="2" charset="-78"/>
              </a:rPr>
              <a:t>واحدآموزش سلامت بیمارستان شریعتی بندرعباس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ebuchet MS" panose="020B0603020202020204"/>
              <a:ea typeface="+mn-ea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73364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02E57E7-E4BC-4ED0-A565-9F0AA2F6D250}"/>
              </a:ext>
            </a:extLst>
          </p:cNvPr>
          <p:cNvSpPr txBox="1"/>
          <p:nvPr/>
        </p:nvSpPr>
        <p:spPr>
          <a:xfrm>
            <a:off x="3160823" y="3136612"/>
            <a:ext cx="5172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3200" dirty="0">
                <a:solidFill>
                  <a:srgbClr val="FFFF00"/>
                </a:solidFill>
                <a:highlight>
                  <a:srgbClr val="FF0000"/>
                </a:highlight>
                <a:cs typeface="B Titr" panose="00000700000000000000" pitchFamily="2" charset="-78"/>
              </a:rPr>
              <a:t>هفته ملی سلامت مردان</a:t>
            </a:r>
            <a:endParaRPr lang="en-US" sz="3200" dirty="0">
              <a:solidFill>
                <a:srgbClr val="FFFF00"/>
              </a:solidFill>
              <a:highlight>
                <a:srgbClr val="FF0000"/>
              </a:highlight>
              <a:cs typeface="B Titr" panose="00000700000000000000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3A5DE1-7C94-4D39-ACDF-EFEFB59342E7}"/>
              </a:ext>
            </a:extLst>
          </p:cNvPr>
          <p:cNvSpPr txBox="1"/>
          <p:nvPr/>
        </p:nvSpPr>
        <p:spPr>
          <a:xfrm>
            <a:off x="3608344" y="6355017"/>
            <a:ext cx="4242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>
                <a:solidFill>
                  <a:srgbClr val="FF0000"/>
                </a:solidFill>
                <a:cs typeface="B Titr" panose="00000700000000000000" pitchFamily="2" charset="-78"/>
              </a:rPr>
              <a:t>واحدآموزش سلامت بیمارستان شریعتی بندرعباس</a:t>
            </a:r>
            <a:endParaRPr lang="en-US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D93F37-F2B3-4E3C-A0E1-9F61E3A70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9606" y="0"/>
            <a:ext cx="3313608" cy="213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75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Beveled 6">
            <a:extLst>
              <a:ext uri="{FF2B5EF4-FFF2-40B4-BE49-F238E27FC236}">
                <a16:creationId xmlns:a16="http://schemas.microsoft.com/office/drawing/2014/main" id="{18C367D5-C1E3-420E-B86E-C0E18D7AB4CA}"/>
              </a:ext>
            </a:extLst>
          </p:cNvPr>
          <p:cNvSpPr/>
          <p:nvPr/>
        </p:nvSpPr>
        <p:spPr>
          <a:xfrm>
            <a:off x="2443655" y="2382071"/>
            <a:ext cx="6984124" cy="197069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B36F41-3F8C-479D-A21A-A6EAB14D735E}"/>
              </a:ext>
            </a:extLst>
          </p:cNvPr>
          <p:cNvSpPr txBox="1"/>
          <p:nvPr/>
        </p:nvSpPr>
        <p:spPr>
          <a:xfrm>
            <a:off x="3137338" y="3105806"/>
            <a:ext cx="6117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800" dirty="0">
                <a:solidFill>
                  <a:srgbClr val="FFFF00"/>
                </a:solidFill>
                <a:highlight>
                  <a:srgbClr val="FF0000"/>
                </a:highlight>
                <a:cs typeface="B Titr" panose="00000700000000000000" pitchFamily="2" charset="-78"/>
              </a:rPr>
              <a:t>فعالیت بخش های مختلف بیمارستان شریعتی</a:t>
            </a:r>
            <a:endParaRPr lang="en-US" sz="2800" dirty="0">
              <a:solidFill>
                <a:srgbClr val="FFFF00"/>
              </a:solidFill>
              <a:highlight>
                <a:srgbClr val="FF0000"/>
              </a:highlight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38201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43" t="26190" r="-1111" b="794"/>
          <a:stretch/>
        </p:blipFill>
        <p:spPr>
          <a:xfrm>
            <a:off x="755649" y="1330130"/>
            <a:ext cx="8858251" cy="404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06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4D91961-A4C1-4A86-AA53-B61698053F42}"/>
              </a:ext>
            </a:extLst>
          </p:cNvPr>
          <p:cNvSpPr txBox="1"/>
          <p:nvPr/>
        </p:nvSpPr>
        <p:spPr>
          <a:xfrm>
            <a:off x="2483530" y="3336161"/>
            <a:ext cx="61091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sz="2800" dirty="0">
                <a:highlight>
                  <a:srgbClr val="00FFFF"/>
                </a:highlight>
                <a:cs typeface="B Titr" panose="00000700000000000000" pitchFamily="2" charset="-78"/>
              </a:rPr>
              <a:t>هفته ملی سلامت مردان ایران گرامی باد</a:t>
            </a:r>
            <a:endParaRPr lang="en-US" sz="2800" dirty="0">
              <a:highlight>
                <a:srgbClr val="00FFFF"/>
              </a:highlight>
              <a:cs typeface="B Titr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203200"/>
            <a:ext cx="2146300" cy="2146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4184" t="27021" r="24717" b="28623"/>
          <a:stretch/>
        </p:blipFill>
        <p:spPr>
          <a:xfrm>
            <a:off x="9944100" y="4916486"/>
            <a:ext cx="2133600" cy="1844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7787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9B2BE18-A2CC-4E7D-B186-2272A90B6864}"/>
              </a:ext>
            </a:extLst>
          </p:cNvPr>
          <p:cNvSpPr txBox="1"/>
          <p:nvPr/>
        </p:nvSpPr>
        <p:spPr>
          <a:xfrm>
            <a:off x="454538" y="2213442"/>
            <a:ext cx="9163707" cy="25506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endParaRPr lang="fa-IR" dirty="0">
              <a:cs typeface="B Titr" panose="00000700000000000000" pitchFamily="2" charset="-78"/>
            </a:endParaRPr>
          </a:p>
          <a:p>
            <a:pPr algn="r">
              <a:lnSpc>
                <a:spcPct val="150000"/>
              </a:lnSpc>
            </a:pPr>
            <a:r>
              <a:rPr lang="fa-IR" dirty="0">
                <a:cs typeface="B Titr" panose="00000700000000000000" pitchFamily="2" charset="-78"/>
              </a:rPr>
              <a:t>سلامت مردان موضوعی است که موجب استحکام و ارتقای سلامت نیروی کار جامعه و توسعه کشور را در پی خواهد داشت مردان نسبت به زنان در معرض فاکتور های خطر محیطی و شغلی بیشتری هستند و عادات غلطی مانند مصرف سیگار، الکل، اعتیادو استرس شغلی در آنها بیشتر است از سوی دیگر مردان کمتر به پزشک مراجعه نموده و مراجعه به مراکز درمانی را به دلایل مختلف از جمله موانع فرهنگی تا بروز مراحل پیشرفته و خطرناک بیماری به تأخیر می اندازند.</a:t>
            </a:r>
          </a:p>
        </p:txBody>
      </p:sp>
    </p:spTree>
    <p:extLst>
      <p:ext uri="{BB962C8B-B14F-4D97-AF65-F5344CB8AC3E}">
        <p14:creationId xmlns:p14="http://schemas.microsoft.com/office/powerpoint/2010/main" val="2993974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050" y="2181224"/>
            <a:ext cx="5880100" cy="4410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Wave 4"/>
          <p:cNvSpPr/>
          <p:nvPr/>
        </p:nvSpPr>
        <p:spPr>
          <a:xfrm>
            <a:off x="2120900" y="317500"/>
            <a:ext cx="6756400" cy="123190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>
                <a:solidFill>
                  <a:srgbClr val="FF0000"/>
                </a:solidFill>
                <a:cs typeface="B Roya" panose="00000400000000000000" pitchFamily="2" charset="-78"/>
              </a:rPr>
              <a:t>آموزش تغذیه سالم به مناسبت هفته سلامت مردان با هماهنگی سوپروایزرآموزش سلامت</a:t>
            </a:r>
            <a:endParaRPr lang="fa-I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276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658CF48E-DD68-49C3-B3F5-77939236AD9F}"/>
              </a:ext>
            </a:extLst>
          </p:cNvPr>
          <p:cNvSpPr/>
          <p:nvPr/>
        </p:nvSpPr>
        <p:spPr>
          <a:xfrm>
            <a:off x="646386" y="696749"/>
            <a:ext cx="1513490" cy="166807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>
                <a:solidFill>
                  <a:schemeClr val="tx1"/>
                </a:solidFill>
                <a:highlight>
                  <a:srgbClr val="FFFF00"/>
                </a:highlight>
                <a:cs typeface="B Titr" panose="00000700000000000000" pitchFamily="2" charset="-78"/>
              </a:rPr>
              <a:t>جراحی</a:t>
            </a:r>
            <a:endParaRPr lang="en-US" dirty="0">
              <a:solidFill>
                <a:schemeClr val="tx1"/>
              </a:solidFill>
              <a:highlight>
                <a:srgbClr val="FFFF00"/>
              </a:highlight>
              <a:cs typeface="B Titr" panose="00000700000000000000" pitchFamily="2" charset="-78"/>
            </a:endParaRPr>
          </a:p>
        </p:txBody>
      </p:sp>
      <p:sp>
        <p:nvSpPr>
          <p:cNvPr id="7" name="Explosion: 8 Points 6">
            <a:extLst>
              <a:ext uri="{FF2B5EF4-FFF2-40B4-BE49-F238E27FC236}">
                <a16:creationId xmlns:a16="http://schemas.microsoft.com/office/drawing/2014/main" id="{9CEAE278-AF57-458F-90D1-CC5018DC5F29}"/>
              </a:ext>
            </a:extLst>
          </p:cNvPr>
          <p:cNvSpPr/>
          <p:nvPr/>
        </p:nvSpPr>
        <p:spPr>
          <a:xfrm>
            <a:off x="646386" y="2688019"/>
            <a:ext cx="1923393" cy="2033752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600" dirty="0">
                <a:solidFill>
                  <a:schemeClr val="tx1"/>
                </a:solidFill>
                <a:cs typeface="B Titr" panose="00000700000000000000" pitchFamily="2" charset="-78"/>
              </a:rPr>
              <a:t>کلیپ</a:t>
            </a:r>
          </a:p>
          <a:p>
            <a:pPr algn="ctr"/>
            <a:r>
              <a:rPr lang="fa-IR" sz="1600" dirty="0">
                <a:solidFill>
                  <a:schemeClr val="tx1"/>
                </a:solidFill>
                <a:cs typeface="B Titr" panose="00000700000000000000" pitchFamily="2" charset="-78"/>
              </a:rPr>
              <a:t>پوستر</a:t>
            </a:r>
          </a:p>
        </p:txBody>
      </p:sp>
      <p:pic>
        <p:nvPicPr>
          <p:cNvPr id="2" name="WhatsApp Video 2022-06-14 at 7.02.37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15455" y="360396"/>
            <a:ext cx="2656650" cy="3365090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7823" y="1769361"/>
            <a:ext cx="1189478" cy="5471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-800" t="63361" r="1167" b="7727"/>
          <a:stretch/>
        </p:blipFill>
        <p:spPr>
          <a:xfrm>
            <a:off x="5138170" y="4721771"/>
            <a:ext cx="3744572" cy="19946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3457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225E53BC-C2BC-41B8-AAA0-F736E911A22A}"/>
              </a:ext>
            </a:extLst>
          </p:cNvPr>
          <p:cNvSpPr/>
          <p:nvPr/>
        </p:nvSpPr>
        <p:spPr>
          <a:xfrm rot="19372713">
            <a:off x="62716" y="497271"/>
            <a:ext cx="1986455" cy="85133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highlight>
                  <a:srgbClr val="FFFF00"/>
                </a:highlight>
                <a:cs typeface="B Titr" panose="00000700000000000000" pitchFamily="2" charset="-78"/>
              </a:rPr>
              <a:t>nicu</a:t>
            </a:r>
            <a:endParaRPr lang="en-US" sz="2400" b="1" dirty="0">
              <a:solidFill>
                <a:schemeClr val="tx1"/>
              </a:solidFill>
              <a:highlight>
                <a:srgbClr val="FFFF00"/>
              </a:highlight>
              <a:cs typeface="B Titr" panose="00000700000000000000" pitchFamily="2" charset="-78"/>
            </a:endParaRPr>
          </a:p>
        </p:txBody>
      </p:sp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87DDCE5B-78A8-4A19-B7F5-9C066E38EF20}"/>
              </a:ext>
            </a:extLst>
          </p:cNvPr>
          <p:cNvSpPr/>
          <p:nvPr/>
        </p:nvSpPr>
        <p:spPr>
          <a:xfrm rot="19396962">
            <a:off x="1954174" y="653997"/>
            <a:ext cx="1904115" cy="982827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>
                <a:solidFill>
                  <a:schemeClr val="tx1"/>
                </a:solidFill>
                <a:cs typeface="B Titr" panose="00000700000000000000" pitchFamily="2" charset="-78"/>
              </a:rPr>
              <a:t>کلیپ</a:t>
            </a:r>
          </a:p>
          <a:p>
            <a:pPr algn="ctr"/>
            <a:r>
              <a:rPr lang="fa-IR" dirty="0">
                <a:solidFill>
                  <a:schemeClr val="tx1"/>
                </a:solidFill>
                <a:cs typeface="B Titr" panose="00000700000000000000" pitchFamily="2" charset="-78"/>
              </a:rPr>
              <a:t>بردآموزشی</a:t>
            </a:r>
          </a:p>
          <a:p>
            <a:pPr algn="ctr"/>
            <a:r>
              <a:rPr lang="fa-IR" dirty="0">
                <a:solidFill>
                  <a:schemeClr val="tx1"/>
                </a:solidFill>
                <a:cs typeface="B Titr" panose="00000700000000000000" pitchFamily="2" charset="-78"/>
              </a:rPr>
              <a:t>پوستر</a:t>
            </a:r>
          </a:p>
        </p:txBody>
      </p:sp>
      <p:pic>
        <p:nvPicPr>
          <p:cNvPr id="2" name="WhatsApp Video 2022-06-17 at 1.47.28 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20529727">
            <a:off x="1156047" y="2620051"/>
            <a:ext cx="4798592" cy="304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6137" y="192248"/>
            <a:ext cx="5364086" cy="3435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139115">
            <a:off x="338587" y="5306125"/>
            <a:ext cx="1016724" cy="4676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303" y="3871609"/>
            <a:ext cx="3920497" cy="277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31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سلامت مردان1401</Template>
  <TotalTime>0</TotalTime>
  <Words>191</Words>
  <Application>Microsoft Office PowerPoint</Application>
  <PresentationFormat>Widescreen</PresentationFormat>
  <Paragraphs>36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Open Sans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</dc:creator>
  <cp:lastModifiedBy>adm</cp:lastModifiedBy>
  <cp:revision>1</cp:revision>
  <dcterms:created xsi:type="dcterms:W3CDTF">2022-09-29T10:16:08Z</dcterms:created>
  <dcterms:modified xsi:type="dcterms:W3CDTF">2022-09-29T10:16:39Z</dcterms:modified>
</cp:coreProperties>
</file>