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 id="2147483785" r:id="rId5"/>
  </p:sldMasterIdLst>
  <p:notesMasterIdLst>
    <p:notesMasterId r:id="rId22"/>
  </p:notesMasterIdLst>
  <p:handoutMasterIdLst>
    <p:handoutMasterId r:id="rId23"/>
  </p:handoutMasterIdLst>
  <p:sldIdLst>
    <p:sldId id="463" r:id="rId6"/>
    <p:sldId id="462" r:id="rId7"/>
    <p:sldId id="452" r:id="rId8"/>
    <p:sldId id="455" r:id="rId9"/>
    <p:sldId id="460" r:id="rId10"/>
    <p:sldId id="449" r:id="rId11"/>
    <p:sldId id="456" r:id="rId12"/>
    <p:sldId id="447" r:id="rId13"/>
    <p:sldId id="427" r:id="rId14"/>
    <p:sldId id="441" r:id="rId15"/>
    <p:sldId id="443" r:id="rId16"/>
    <p:sldId id="434" r:id="rId17"/>
    <p:sldId id="459" r:id="rId18"/>
    <p:sldId id="457" r:id="rId19"/>
    <p:sldId id="458" r:id="rId20"/>
    <p:sldId id="4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0A9"/>
    <a:srgbClr val="8C5896"/>
    <a:srgbClr val="7C6560"/>
    <a:srgbClr val="29282D"/>
    <a:srgbClr val="E288B6"/>
    <a:srgbClr val="D75078"/>
    <a:srgbClr val="B38F6A"/>
    <a:srgbClr val="6667AB"/>
    <a:srgbClr val="BBBBB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24"/>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1056"/>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7/28/2022</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3T08:21:07.763"/>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0,'0'18516,"0"-18461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3T08:22:16.139"/>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1,'0'18264,"0"-18227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3T08:22:22.65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1,'0'4267,"0"-4332,0 22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7/28/2022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8</a:t>
            </a:fld>
            <a:endParaRPr lang="en-US" dirty="0"/>
          </a:p>
        </p:txBody>
      </p:sp>
    </p:spTree>
    <p:extLst>
      <p:ext uri="{BB962C8B-B14F-4D97-AF65-F5344CB8AC3E}">
        <p14:creationId xmlns:p14="http://schemas.microsoft.com/office/powerpoint/2010/main" val="274408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9</a:t>
            </a:fld>
            <a:endParaRPr lang="en-US" dirty="0"/>
          </a:p>
        </p:txBody>
      </p:sp>
    </p:spTree>
    <p:extLst>
      <p:ext uri="{BB962C8B-B14F-4D97-AF65-F5344CB8AC3E}">
        <p14:creationId xmlns:p14="http://schemas.microsoft.com/office/powerpoint/2010/main" val="166792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354613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133525650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4000666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77705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1321014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507173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109057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41582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2704927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592634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4096791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888099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2249843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760814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3379984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1646448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2183182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6874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942627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0285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3512020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2347444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10904-DE8F-4B8E-99C6-5AFA03672FFA}" type="datetimeFigureOut">
              <a:rPr lang="en-US" smtClean="0"/>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FADE3-B84E-4AF7-91CC-AB47E1A43619}" type="slidenum">
              <a:rPr lang="en-US" smtClean="0"/>
              <a:t>‹#›</a:t>
            </a:fld>
            <a:endParaRPr lang="en-US" dirty="0"/>
          </a:p>
        </p:txBody>
      </p:sp>
    </p:spTree>
    <p:extLst>
      <p:ext uri="{BB962C8B-B14F-4D97-AF65-F5344CB8AC3E}">
        <p14:creationId xmlns:p14="http://schemas.microsoft.com/office/powerpoint/2010/main" val="899515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11895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799079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654620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338317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63415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224363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heme" Target="../theme/theme5.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7/28/2022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7/28/2022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7/28/2022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 id="2147483732" r:id="rId3"/>
    <p:sldLayoutId id="2147483733" r:id="rId4"/>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7/28/2022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 id="2147483734" r:id="rId3"/>
    <p:sldLayoutId id="2147483735" r:id="rId4"/>
    <p:sldLayoutId id="2147483736" r:id="rId5"/>
    <p:sldLayoutId id="2147483737" r:id="rId6"/>
    <p:sldLayoutId id="2147483738" r:id="rId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310904-DE8F-4B8E-99C6-5AFA03672FFA}" type="datetimeFigureOut">
              <a:rPr lang="en-US" smtClean="0"/>
              <a:t>7/28/2022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415131721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3" Type="http://schemas.openxmlformats.org/officeDocument/2006/relationships/customXml" Target="../ink/ink1.xml"/><Relationship Id="rId12" Type="http://schemas.openxmlformats.org/officeDocument/2006/relationships/customXml" Target="../ink/ink3.xml"/><Relationship Id="rId2" Type="http://schemas.openxmlformats.org/officeDocument/2006/relationships/hyperlink" Target="https://fa.wikipedia.org/wiki/%D9%81%D8%B1%D8%AF" TargetMode="External"/><Relationship Id="rId1" Type="http://schemas.openxmlformats.org/officeDocument/2006/relationships/slideLayout" Target="../slideLayouts/slideLayout36.xml"/><Relationship Id="rId11" Type="http://schemas.openxmlformats.org/officeDocument/2006/relationships/image" Target="../media/image5.png"/><Relationship Id="rId9" Type="http://schemas.openxmlformats.org/officeDocument/2006/relationships/customXml" Target="../ink/ink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A076D5-852F-CC14-5891-E4D2C6D2478F}"/>
              </a:ext>
            </a:extLst>
          </p:cNvPr>
          <p:cNvPicPr>
            <a:picLocks noChangeAspect="1"/>
          </p:cNvPicPr>
          <p:nvPr/>
        </p:nvPicPr>
        <p:blipFill>
          <a:blip r:embed="rId2"/>
          <a:stretch>
            <a:fillRect/>
          </a:stretch>
        </p:blipFill>
        <p:spPr>
          <a:xfrm>
            <a:off x="2554015" y="877942"/>
            <a:ext cx="5434340" cy="4219605"/>
          </a:xfrm>
          <a:prstGeom prst="rect">
            <a:avLst/>
          </a:prstGeom>
        </p:spPr>
      </p:pic>
    </p:spTree>
    <p:extLst>
      <p:ext uri="{BB962C8B-B14F-4D97-AF65-F5344CB8AC3E}">
        <p14:creationId xmlns:p14="http://schemas.microsoft.com/office/powerpoint/2010/main" val="321667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WhatsApp Video 2022-07-22 at 3.29.48 PM">
            <a:hlinkClick r:id="" action="ppaction://media"/>
            <a:extLst>
              <a:ext uri="{FF2B5EF4-FFF2-40B4-BE49-F238E27FC236}">
                <a16:creationId xmlns:a16="http://schemas.microsoft.com/office/drawing/2014/main" id="{6D5403AB-0064-3F9E-9785-C257D49749F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8425" y="98424"/>
            <a:ext cx="12093575" cy="6759576"/>
          </a:xfrm>
          <a:prstGeom prst="rect">
            <a:avLst/>
          </a:prstGeom>
        </p:spPr>
      </p:pic>
    </p:spTree>
    <p:extLst>
      <p:ext uri="{BB962C8B-B14F-4D97-AF65-F5344CB8AC3E}">
        <p14:creationId xmlns:p14="http://schemas.microsoft.com/office/powerpoint/2010/main" val="237837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53"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9"/>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2F3E504-4FD3-5524-0CC1-AA8C04EDCF5C}"/>
              </a:ext>
            </a:extLst>
          </p:cNvPr>
          <p:cNvPicPr>
            <a:picLocks noChangeAspect="1"/>
          </p:cNvPicPr>
          <p:nvPr/>
        </p:nvPicPr>
        <p:blipFill>
          <a:blip r:embed="rId2"/>
          <a:stretch>
            <a:fillRect/>
          </a:stretch>
        </p:blipFill>
        <p:spPr>
          <a:xfrm>
            <a:off x="504498" y="0"/>
            <a:ext cx="11461530" cy="6858000"/>
          </a:xfrm>
          <a:prstGeom prst="rect">
            <a:avLst/>
          </a:prstGeom>
        </p:spPr>
      </p:pic>
    </p:spTree>
    <p:extLst>
      <p:ext uri="{BB962C8B-B14F-4D97-AF65-F5344CB8AC3E}">
        <p14:creationId xmlns:p14="http://schemas.microsoft.com/office/powerpoint/2010/main" val="1294161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CB17B5-8562-ECDB-9FEF-8D2FFFCE788C}"/>
              </a:ext>
            </a:extLst>
          </p:cNvPr>
          <p:cNvPicPr>
            <a:picLocks noChangeAspect="1"/>
          </p:cNvPicPr>
          <p:nvPr/>
        </p:nvPicPr>
        <p:blipFill>
          <a:blip r:embed="rId2"/>
          <a:stretch>
            <a:fillRect/>
          </a:stretch>
        </p:blipFill>
        <p:spPr>
          <a:xfrm>
            <a:off x="0" y="0"/>
            <a:ext cx="12026242" cy="6857999"/>
          </a:xfrm>
          <a:prstGeom prst="rect">
            <a:avLst/>
          </a:prstGeom>
        </p:spPr>
      </p:pic>
    </p:spTree>
    <p:extLst>
      <p:ext uri="{BB962C8B-B14F-4D97-AF65-F5344CB8AC3E}">
        <p14:creationId xmlns:p14="http://schemas.microsoft.com/office/powerpoint/2010/main" val="188126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AEFB74D-8F44-2DC0-3207-A20D3F3AD499}"/>
              </a:ext>
            </a:extLst>
          </p:cNvPr>
          <p:cNvPicPr>
            <a:picLocks noGrp="1" noChangeAspect="1"/>
          </p:cNvPicPr>
          <p:nvPr>
            <p:ph type="pic" sz="quarter" idx="13"/>
          </p:nvPr>
        </p:nvPicPr>
        <p:blipFill>
          <a:blip r:embed="rId2"/>
          <a:srcRect t="28906" b="28906"/>
          <a:stretch>
            <a:fillRect/>
          </a:stretch>
        </p:blipFill>
        <p:spPr/>
      </p:pic>
    </p:spTree>
    <p:extLst>
      <p:ext uri="{BB962C8B-B14F-4D97-AF65-F5344CB8AC3E}">
        <p14:creationId xmlns:p14="http://schemas.microsoft.com/office/powerpoint/2010/main" val="547029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2EFD7F5-CA0F-9EDD-F678-D8424C1F327F}"/>
              </a:ext>
            </a:extLst>
          </p:cNvPr>
          <p:cNvPicPr>
            <a:picLocks noGrp="1" noChangeAspect="1"/>
          </p:cNvPicPr>
          <p:nvPr>
            <p:ph type="pic" sz="quarter" idx="13"/>
          </p:nvPr>
        </p:nvPicPr>
        <p:blipFill>
          <a:blip r:embed="rId2"/>
          <a:srcRect t="9608" b="9608"/>
          <a:stretch>
            <a:fillRect/>
          </a:stretch>
        </p:blipFill>
        <p:spPr>
          <a:xfrm>
            <a:off x="-220718" y="-189186"/>
            <a:ext cx="12192000" cy="6858000"/>
          </a:xfrm>
        </p:spPr>
      </p:pic>
    </p:spTree>
    <p:extLst>
      <p:ext uri="{BB962C8B-B14F-4D97-AF65-F5344CB8AC3E}">
        <p14:creationId xmlns:p14="http://schemas.microsoft.com/office/powerpoint/2010/main" val="4250071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2711C9-1FD8-5B52-5C7E-9672C40DB88F}"/>
              </a:ext>
            </a:extLst>
          </p:cNvPr>
          <p:cNvPicPr>
            <a:picLocks noGrp="1" noChangeAspect="1"/>
          </p:cNvPicPr>
          <p:nvPr>
            <p:ph type="pic" sz="quarter" idx="13"/>
          </p:nvPr>
        </p:nvPicPr>
        <p:blipFill>
          <a:blip r:embed="rId2"/>
          <a:srcRect t="10138" b="10138"/>
          <a:stretch>
            <a:fillRect/>
          </a:stretch>
        </p:blipFill>
        <p:spPr>
          <a:xfrm>
            <a:off x="-336331" y="0"/>
            <a:ext cx="12528331" cy="7047186"/>
          </a:xfrm>
        </p:spPr>
      </p:pic>
    </p:spTree>
    <p:extLst>
      <p:ext uri="{BB962C8B-B14F-4D97-AF65-F5344CB8AC3E}">
        <p14:creationId xmlns:p14="http://schemas.microsoft.com/office/powerpoint/2010/main" val="3178990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6EBCF67-DA00-5E85-4207-2DC814308FA7}"/>
              </a:ext>
            </a:extLst>
          </p:cNvPr>
          <p:cNvPicPr>
            <a:picLocks noGrp="1" noChangeAspect="1"/>
          </p:cNvPicPr>
          <p:nvPr>
            <p:ph type="pic" sz="quarter" idx="13"/>
          </p:nvPr>
        </p:nvPicPr>
        <p:blipFill>
          <a:blip r:embed="rId2"/>
          <a:srcRect t="28906" b="28906"/>
          <a:stretch>
            <a:fillRect/>
          </a:stretch>
        </p:blipFill>
        <p:spPr>
          <a:xfrm>
            <a:off x="0" y="0"/>
            <a:ext cx="12192000" cy="6858000"/>
          </a:xfrm>
        </p:spPr>
      </p:pic>
    </p:spTree>
    <p:extLst>
      <p:ext uri="{BB962C8B-B14F-4D97-AF65-F5344CB8AC3E}">
        <p14:creationId xmlns:p14="http://schemas.microsoft.com/office/powerpoint/2010/main" val="223588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E8678A-E000-CD5E-0C05-502DD22F0517}"/>
              </a:ext>
            </a:extLst>
          </p:cNvPr>
          <p:cNvSpPr txBox="1"/>
          <p:nvPr/>
        </p:nvSpPr>
        <p:spPr>
          <a:xfrm>
            <a:off x="1592316" y="1421211"/>
            <a:ext cx="8150774" cy="2554545"/>
          </a:xfrm>
          <a:prstGeom prst="rect">
            <a:avLst/>
          </a:prstGeom>
          <a:noFill/>
        </p:spPr>
        <p:txBody>
          <a:bodyPr wrap="square">
            <a:spAutoFit/>
          </a:bodyPr>
          <a:lstStyle/>
          <a:p>
            <a:pPr algn="ctr"/>
            <a:r>
              <a:rPr lang="fa-IR" sz="3200" b="1" dirty="0">
                <a:solidFill>
                  <a:schemeClr val="tx1">
                    <a:lumMod val="95000"/>
                    <a:lumOff val="5000"/>
                  </a:schemeClr>
                </a:solidFill>
                <a:latin typeface="Times New Roman" panose="02020603050405020304" pitchFamily="18" charset="0"/>
                <a:cs typeface="Times New Roman" panose="02020603050405020304" pitchFamily="18" charset="0"/>
              </a:rPr>
              <a:t>شعار امسال در هفته جهانی معلولین «پیش بسوی دنیایی فراگیر ، دسترس پذیر و پایدار بعد از بیماری کرونا با راهبری و مشارکت افراد دارای معلولیت» است. تحقق این شعار نیازمند عزم عمومی جامعه و بخصوص اراده ی جدی مسوولان اجرایی و برنامه ریزان کشور است</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67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9CAB57D5-CEC7-8BB8-DECE-A1E296C7D7D5}"/>
              </a:ext>
            </a:extLst>
          </p:cNvPr>
          <p:cNvSpPr txBox="1"/>
          <p:nvPr/>
        </p:nvSpPr>
        <p:spPr>
          <a:xfrm>
            <a:off x="551793" y="1426891"/>
            <a:ext cx="10373709" cy="2677656"/>
          </a:xfrm>
          <a:prstGeom prst="rect">
            <a:avLst/>
          </a:prstGeom>
          <a:noFill/>
        </p:spPr>
        <p:txBody>
          <a:bodyPr wrap="square">
            <a:spAutoFit/>
          </a:bodyPr>
          <a:lstStyle/>
          <a:p>
            <a:pPr algn="r"/>
            <a:r>
              <a:rPr lang="fa-IR" sz="2400" dirty="0"/>
              <a:t>در منابع جهانی، </a:t>
            </a:r>
            <a:r>
              <a:rPr lang="fa-IR" sz="2400" b="1" dirty="0"/>
              <a:t>ناتوانی</a:t>
            </a:r>
            <a:r>
              <a:rPr lang="fa-IR" sz="2400" dirty="0"/>
              <a:t> به هر شرایطی گفته می‌شود که انجام برخی فعالیت‌ها یا تعامل مؤثر با دنیای اطراف خود (اجتماعی یا مادی) را برای </a:t>
            </a:r>
            <a:r>
              <a:rPr lang="fa-IR" sz="2400" dirty="0">
                <a:hlinkClick r:id="rId2" tooltip="فرد">
                  <a:extLst>
                    <a:ext uri="{A12FA001-AC4F-418D-AE19-62706E023703}">
                      <ahyp:hlinkClr xmlns:ahyp="http://schemas.microsoft.com/office/drawing/2018/hyperlinkcolor" val="tx"/>
                    </a:ext>
                  </a:extLst>
                </a:hlinkClick>
              </a:rPr>
              <a:t>فرد</a:t>
            </a:r>
            <a:r>
              <a:rPr lang="fa-IR" sz="2400" dirty="0"/>
              <a:t> دشوارتر می‌کند. این شرایط یا اختلالات ممکن است شناختی، رشدی، عقلانی، ذهنی، فیزیکی، حسی یا ترکیبی از عوامل متعدد باشد. اختلالاتی که باعث ناتوانی می‌شود ممکن است از بدو تولد وجود داشته باشد یا در طول زندگی فرد به دست آید. غالباً افراد ناتوان «بی جهت منزوی و از مشارکت کامل در جامعه طرد می‌شوند.»</a:t>
            </a:r>
            <a:r>
              <a:rPr lang="fa-IR" sz="2400" baseline="30000" dirty="0"/>
              <a:t> </a:t>
            </a:r>
            <a:r>
              <a:rPr lang="fa-IR" sz="2400" dirty="0"/>
              <a:t>در نتیجه اختلالات ناتوانی، افراد دارای معلولیت و ناتوانی می‌توانند از بدو تولد دچار ناتوانی شوند یا ممکن است در طول زندگی خود برچسب اجتماعی ناتوانی و معلولیت را داشته باشند.</a:t>
            </a:r>
            <a:endParaRPr lang="en-US" sz="2400" dirty="0"/>
          </a:p>
        </p:txBody>
      </p:sp>
      <mc:AlternateContent xmlns:mc="http://schemas.openxmlformats.org/markup-compatibility/2006" xmlns:p14="http://schemas.microsoft.com/office/powerpoint/2010/main">
        <mc:Choice Requires="p14">
          <p:contentPart p14:bwMode="auto" r:id="rId3">
            <p14:nvContentPartPr>
              <p14:cNvPr id="48" name="Ink 47">
                <a:extLst>
                  <a:ext uri="{FF2B5EF4-FFF2-40B4-BE49-F238E27FC236}">
                    <a16:creationId xmlns:a16="http://schemas.microsoft.com/office/drawing/2014/main" id="{2836F38A-0FA0-DA8E-18D5-A3FC25544B10}"/>
                  </a:ext>
                </a:extLst>
              </p14:cNvPr>
              <p14:cNvContentPartPr/>
              <p14:nvPr/>
            </p14:nvContentPartPr>
            <p14:xfrm>
              <a:off x="11256877" y="15542"/>
              <a:ext cx="360" cy="6685920"/>
            </p14:xfrm>
          </p:contentPart>
        </mc:Choice>
        <mc:Fallback xmlns="">
          <p:pic>
            <p:nvPicPr>
              <p:cNvPr id="48" name="Ink 47">
                <a:extLst>
                  <a:ext uri="{FF2B5EF4-FFF2-40B4-BE49-F238E27FC236}">
                    <a16:creationId xmlns:a16="http://schemas.microsoft.com/office/drawing/2014/main" id="{2836F38A-0FA0-DA8E-18D5-A3FC25544B10}"/>
                  </a:ext>
                </a:extLst>
              </p:cNvPr>
              <p:cNvPicPr/>
              <p:nvPr/>
            </p:nvPicPr>
            <p:blipFill>
              <a:blip r:embed="rId8"/>
              <a:stretch>
                <a:fillRect/>
              </a:stretch>
            </p:blipFill>
            <p:spPr>
              <a:xfrm>
                <a:off x="11203237" y="-92458"/>
                <a:ext cx="108000" cy="6901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4" name="Ink 53">
                <a:extLst>
                  <a:ext uri="{FF2B5EF4-FFF2-40B4-BE49-F238E27FC236}">
                    <a16:creationId xmlns:a16="http://schemas.microsoft.com/office/drawing/2014/main" id="{FE433840-6052-73EB-B8A9-87069359A8DF}"/>
                  </a:ext>
                </a:extLst>
              </p14:cNvPr>
              <p14:cNvContentPartPr/>
              <p14:nvPr/>
            </p14:nvContentPartPr>
            <p14:xfrm>
              <a:off x="11587717" y="78070"/>
              <a:ext cx="360" cy="6589080"/>
            </p14:xfrm>
          </p:contentPart>
        </mc:Choice>
        <mc:Fallback xmlns="">
          <p:pic>
            <p:nvPicPr>
              <p:cNvPr id="54" name="Ink 53">
                <a:extLst>
                  <a:ext uri="{FF2B5EF4-FFF2-40B4-BE49-F238E27FC236}">
                    <a16:creationId xmlns:a16="http://schemas.microsoft.com/office/drawing/2014/main" id="{FE433840-6052-73EB-B8A9-87069359A8DF}"/>
                  </a:ext>
                </a:extLst>
              </p:cNvPr>
              <p:cNvPicPr/>
              <p:nvPr/>
            </p:nvPicPr>
            <p:blipFill>
              <a:blip r:embed="rId11"/>
              <a:stretch>
                <a:fillRect/>
              </a:stretch>
            </p:blipFill>
            <p:spPr>
              <a:xfrm>
                <a:off x="11533717" y="-29570"/>
                <a:ext cx="108000" cy="680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5" name="Ink 54">
                <a:extLst>
                  <a:ext uri="{FF2B5EF4-FFF2-40B4-BE49-F238E27FC236}">
                    <a16:creationId xmlns:a16="http://schemas.microsoft.com/office/drawing/2014/main" id="{E6AB8CC9-36D5-B4F8-DA82-B3AC6E9FFB37}"/>
                  </a:ext>
                </a:extLst>
              </p14:cNvPr>
              <p14:cNvContentPartPr/>
              <p14:nvPr/>
            </p14:nvContentPartPr>
            <p14:xfrm>
              <a:off x="11587717" y="5264950"/>
              <a:ext cx="360" cy="1536480"/>
            </p14:xfrm>
          </p:contentPart>
        </mc:Choice>
        <mc:Fallback xmlns="">
          <p:pic>
            <p:nvPicPr>
              <p:cNvPr id="55" name="Ink 54">
                <a:extLst>
                  <a:ext uri="{FF2B5EF4-FFF2-40B4-BE49-F238E27FC236}">
                    <a16:creationId xmlns:a16="http://schemas.microsoft.com/office/drawing/2014/main" id="{E6AB8CC9-36D5-B4F8-DA82-B3AC6E9FFB37}"/>
                  </a:ext>
                </a:extLst>
              </p:cNvPr>
              <p:cNvPicPr/>
              <p:nvPr/>
            </p:nvPicPr>
            <p:blipFill>
              <a:blip r:embed="rId13"/>
              <a:stretch>
                <a:fillRect/>
              </a:stretch>
            </p:blipFill>
            <p:spPr>
              <a:xfrm>
                <a:off x="11533717" y="5157310"/>
                <a:ext cx="108000" cy="1752120"/>
              </a:xfrm>
              <a:prstGeom prst="rect">
                <a:avLst/>
              </a:prstGeom>
            </p:spPr>
          </p:pic>
        </mc:Fallback>
      </mc:AlternateContent>
    </p:spTree>
    <p:extLst>
      <p:ext uri="{BB962C8B-B14F-4D97-AF65-F5344CB8AC3E}">
        <p14:creationId xmlns:p14="http://schemas.microsoft.com/office/powerpoint/2010/main" val="3106832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8806E5A-0432-BBBF-C147-CD8AD9B7A4A0}"/>
              </a:ext>
            </a:extLst>
          </p:cNvPr>
          <p:cNvSpPr txBox="1"/>
          <p:nvPr/>
        </p:nvSpPr>
        <p:spPr>
          <a:xfrm>
            <a:off x="191815" y="993227"/>
            <a:ext cx="9790386" cy="3046988"/>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a-IR" altLang="en-US" sz="3200" b="1" i="0" strike="noStrike" cap="none" normalizeH="0" baseline="0" dirty="0">
                <a:ln>
                  <a:noFill/>
                </a:ln>
                <a:effectLst/>
                <a:latin typeface="Times New Roman" panose="02020603050405020304" pitchFamily="18" charset="0"/>
                <a:cs typeface="Times New Roman" panose="02020603050405020304" pitchFamily="18" charset="0"/>
              </a:rPr>
              <a:t>کنوانسیون سازمان ملل متحد در مورد حقوق افراد دارای ناتوانی </a:t>
            </a:r>
            <a:r>
              <a:rPr kumimoji="0" lang="en-US" altLang="en-US" sz="3200" b="1" i="0" strike="noStrike" cap="none" normalizeH="0" baseline="0" dirty="0">
                <a:ln>
                  <a:noFill/>
                </a:ln>
                <a:effectLst/>
                <a:latin typeface="Times New Roman" panose="02020603050405020304" pitchFamily="18" charset="0"/>
                <a:cs typeface="Times New Roman" panose="02020603050405020304" pitchFamily="18" charset="0"/>
              </a:rPr>
              <a:t>، </a:t>
            </a:r>
            <a:r>
              <a:rPr kumimoji="0" lang="ar-SA" altLang="en-US" sz="3200" b="1" i="0" strike="noStrike" cap="none" normalizeH="0" baseline="0" dirty="0">
                <a:ln>
                  <a:noFill/>
                </a:ln>
                <a:effectLst/>
                <a:latin typeface="Times New Roman" panose="02020603050405020304" pitchFamily="18" charset="0"/>
                <a:cs typeface="Times New Roman" panose="02020603050405020304" pitchFamily="18" charset="0"/>
              </a:rPr>
              <a:t>ناتوانی را چنین تعریف می‌کند</a:t>
            </a:r>
            <a:r>
              <a:rPr kumimoji="0" lang="fa-IR" altLang="en-US" sz="3200" b="1" i="0" strike="noStrike" cap="none" normalizeH="0" baseline="0" dirty="0">
                <a:ln>
                  <a:noFill/>
                </a:ln>
                <a:effectLst/>
                <a:latin typeface="Times New Roman" panose="02020603050405020304" pitchFamily="18" charset="0"/>
                <a:cs typeface="Times New Roman" panose="02020603050405020304" pitchFamily="18"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3200" b="1" i="0" u="sng" strike="noStrike" cap="none" normalizeH="0" baseline="0" dirty="0">
              <a:ln>
                <a:noFill/>
              </a:ln>
              <a:solidFill>
                <a:schemeClr val="bg1"/>
              </a:solidFill>
              <a:effectLst/>
              <a:highlight>
                <a:srgbClr val="000000"/>
              </a:highligh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اختلالات درازمدت جسمی، ذهنی، فکری یا حسی که در تعامل با موانع مختلف ممکن است مانع مشارکت کامل و مؤثر [فرد] در جامعه بر مبنای برابر با دیگران شود</a:t>
            </a:r>
            <a:r>
              <a:rPr kumimoji="0" lang="fa-IR"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2436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B01130-E48D-9B51-C097-6AB4B55DC537}"/>
              </a:ext>
            </a:extLst>
          </p:cNvPr>
          <p:cNvSpPr txBox="1"/>
          <p:nvPr/>
        </p:nvSpPr>
        <p:spPr>
          <a:xfrm>
            <a:off x="2837794" y="506803"/>
            <a:ext cx="8292662" cy="580993"/>
          </a:xfrm>
          <a:prstGeom prst="rect">
            <a:avLst/>
          </a:prstGeom>
          <a:noFill/>
        </p:spPr>
        <p:txBody>
          <a:bodyPr wrap="square">
            <a:spAutoFit/>
          </a:bodyPr>
          <a:lstStyle/>
          <a:p>
            <a:pPr marL="0" marR="0">
              <a:lnSpc>
                <a:spcPct val="107000"/>
              </a:lnSpc>
              <a:spcBef>
                <a:spcPts val="0"/>
              </a:spcBef>
              <a:spcAft>
                <a:spcPts val="800"/>
              </a:spcAft>
            </a:pPr>
            <a:r>
              <a:rPr lang="fa-IR" sz="3200" dirty="0">
                <a:effectLst/>
                <a:latin typeface="Calibri" panose="020F0502020204030204" pitchFamily="34" charset="0"/>
                <a:ea typeface="Calibri" panose="020F0502020204030204" pitchFamily="34" charset="0"/>
                <a:cs typeface="Arial" panose="020B0604020202020204" pitchFamily="34" charset="0"/>
              </a:rPr>
              <a:t>عملکرد روز جهانی معلولین جسمی و حرکتی</a:t>
            </a:r>
            <a:r>
              <a:rPr lang="fa-IR"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66D2D55D-E8B2-703A-9D04-CEF01BA5FFEB}"/>
              </a:ext>
            </a:extLst>
          </p:cNvPr>
          <p:cNvSpPr txBox="1"/>
          <p:nvPr/>
        </p:nvSpPr>
        <p:spPr>
          <a:xfrm>
            <a:off x="2613133" y="2068246"/>
            <a:ext cx="6109138" cy="2458686"/>
          </a:xfrm>
          <a:prstGeom prst="rect">
            <a:avLst/>
          </a:prstGeom>
          <a:noFill/>
        </p:spPr>
        <p:txBody>
          <a:bodyPr wrap="square">
            <a:spAutoFit/>
          </a:bodyPr>
          <a:lstStyle/>
          <a:p>
            <a:pPr marL="0" marR="0" algn="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NICU </a:t>
            </a:r>
            <a:r>
              <a:rPr lang="fa-IR" sz="2400" dirty="0">
                <a:effectLst/>
                <a:latin typeface="Calibri" panose="020F0502020204030204" pitchFamily="34" charset="0"/>
                <a:ea typeface="Calibri" panose="020F0502020204030204" pitchFamily="34" charset="0"/>
                <a:cs typeface="Arial" panose="020B0604020202020204" pitchFamily="34" charset="0"/>
              </a:rPr>
              <a:t>تهیه پفلت توسط بخش های زایشگاه و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r>
              <a:rPr lang="fa-IR" sz="2400" dirty="0">
                <a:effectLst/>
                <a:latin typeface="Calibri" panose="020F0502020204030204" pitchFamily="34" charset="0"/>
                <a:ea typeface="Calibri" panose="020F0502020204030204" pitchFamily="34" charset="0"/>
                <a:cs typeface="Arial" panose="020B0604020202020204" pitchFamily="34" charset="0"/>
              </a:rPr>
              <a:t>برگزاری جلسه آموزشی در بخش های مختلف</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r>
              <a:rPr lang="fa-IR" sz="2400" dirty="0">
                <a:effectLst/>
                <a:latin typeface="Calibri" panose="020F0502020204030204" pitchFamily="34" charset="0"/>
                <a:ea typeface="Calibri" panose="020F0502020204030204" pitchFamily="34" charset="0"/>
                <a:cs typeface="Arial" panose="020B0604020202020204" pitchFamily="34" charset="0"/>
              </a:rPr>
              <a:t>آموزش به مراجعین درمانگاه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pPr>
            <a:r>
              <a:rPr lang="fa-IR" sz="2400" dirty="0">
                <a:effectLst/>
                <a:latin typeface="Calibri" panose="020F0502020204030204" pitchFamily="34" charset="0"/>
                <a:ea typeface="Calibri" panose="020F0502020204030204" pitchFamily="34" charset="0"/>
                <a:cs typeface="Arial" panose="020B0604020202020204" pitchFamily="34" charset="0"/>
              </a:rPr>
              <a:t>ثبت پیام های آموزشی در ایستگاه پرستاری بخش ها</a:t>
            </a:r>
          </a:p>
          <a:p>
            <a:pPr marL="0" marR="0" algn="r">
              <a:lnSpc>
                <a:spcPct val="107000"/>
              </a:lnSpc>
              <a:spcBef>
                <a:spcPts val="0"/>
              </a:spcBef>
              <a:spcAft>
                <a:spcPts val="800"/>
              </a:spcAft>
            </a:pPr>
            <a:r>
              <a:rPr lang="fa-IR" sz="2400" dirty="0">
                <a:latin typeface="Calibri" panose="020F0502020204030204" pitchFamily="34" charset="0"/>
                <a:ea typeface="Calibri" panose="020F0502020204030204" pitchFamily="34" charset="0"/>
                <a:cs typeface="Arial" panose="020B0604020202020204" pitchFamily="34" charset="0"/>
              </a:rPr>
              <a:t>تهیه کلیپ آموزشی توسط بخش پس از زایمان </a:t>
            </a:r>
            <a:r>
              <a:rPr lang="fa-IR" sz="2400"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2096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219A53-983C-4CAC-81BB-5FADEB962F35}"/>
              </a:ext>
            </a:extLst>
          </p:cNvPr>
          <p:cNvSpPr>
            <a:spLocks noGrp="1"/>
          </p:cNvSpPr>
          <p:nvPr>
            <p:ph type="title"/>
          </p:nvPr>
        </p:nvSpPr>
        <p:spPr>
          <a:xfrm>
            <a:off x="457200" y="2569464"/>
            <a:ext cx="2853560" cy="173736"/>
          </a:xfrm>
        </p:spPr>
        <p:txBody>
          <a:bodyPr>
            <a:normAutofit fontScale="90000"/>
          </a:bodyPr>
          <a:lstStyle/>
          <a:p>
            <a:r>
              <a:rPr lang="en-US" dirty="0"/>
              <a:t> </a:t>
            </a:r>
          </a:p>
        </p:txBody>
      </p:sp>
      <p:pic>
        <p:nvPicPr>
          <p:cNvPr id="31" name="Picture 30">
            <a:extLst>
              <a:ext uri="{FF2B5EF4-FFF2-40B4-BE49-F238E27FC236}">
                <a16:creationId xmlns:a16="http://schemas.microsoft.com/office/drawing/2014/main" id="{12ABDD17-7EE8-83AA-E6B4-25DB558DCCA7}"/>
              </a:ext>
            </a:extLst>
          </p:cNvPr>
          <p:cNvPicPr>
            <a:picLocks noChangeAspect="1"/>
          </p:cNvPicPr>
          <p:nvPr/>
        </p:nvPicPr>
        <p:blipFill>
          <a:blip r:embed="rId2"/>
          <a:stretch>
            <a:fillRect/>
          </a:stretch>
        </p:blipFill>
        <p:spPr>
          <a:xfrm>
            <a:off x="457200" y="0"/>
            <a:ext cx="11619186" cy="6858000"/>
          </a:xfrm>
          <a:prstGeom prst="rect">
            <a:avLst/>
          </a:prstGeom>
        </p:spPr>
      </p:pic>
    </p:spTree>
    <p:extLst>
      <p:ext uri="{BB962C8B-B14F-4D97-AF65-F5344CB8AC3E}">
        <p14:creationId xmlns:p14="http://schemas.microsoft.com/office/powerpoint/2010/main" val="238214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7F707F9-67F8-069E-78BB-A0A8509B2389}"/>
              </a:ext>
            </a:extLst>
          </p:cNvPr>
          <p:cNvPicPr>
            <a:picLocks noChangeAspect="1"/>
          </p:cNvPicPr>
          <p:nvPr/>
        </p:nvPicPr>
        <p:blipFill>
          <a:blip r:embed="rId2"/>
          <a:stretch>
            <a:fillRect/>
          </a:stretch>
        </p:blipFill>
        <p:spPr>
          <a:xfrm>
            <a:off x="0" y="196911"/>
            <a:ext cx="11950262" cy="6464177"/>
          </a:xfrm>
          <a:prstGeom prst="rect">
            <a:avLst/>
          </a:prstGeom>
        </p:spPr>
      </p:pic>
    </p:spTree>
    <p:extLst>
      <p:ext uri="{BB962C8B-B14F-4D97-AF65-F5344CB8AC3E}">
        <p14:creationId xmlns:p14="http://schemas.microsoft.com/office/powerpoint/2010/main" val="216190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rock while looking at the ocean wave with outstretched arms">
            <a:extLst>
              <a:ext uri="{FF2B5EF4-FFF2-40B4-BE49-F238E27FC236}">
                <a16:creationId xmlns:a16="http://schemas.microsoft.com/office/drawing/2014/main"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solidFill>
            <a:srgbClr val="6768AB">
              <a:alpha val="75000"/>
            </a:srgbClr>
          </a:solidFill>
        </p:spPr>
      </p:pic>
      <p:sp>
        <p:nvSpPr>
          <p:cNvPr id="4" name="Title 3">
            <a:extLst>
              <a:ext uri="{FF2B5EF4-FFF2-40B4-BE49-F238E27FC236}">
                <a16:creationId xmlns:a16="http://schemas.microsoft.com/office/drawing/2014/main" id="{135A981B-6487-4B00-9EAF-D0D748FA6014}"/>
              </a:ext>
            </a:extLst>
          </p:cNvPr>
          <p:cNvSpPr>
            <a:spLocks noGrp="1"/>
          </p:cNvSpPr>
          <p:nvPr>
            <p:ph type="title"/>
          </p:nvPr>
        </p:nvSpPr>
        <p:spPr/>
        <p:txBody>
          <a:bodyPr/>
          <a:lstStyle/>
          <a:p>
            <a:endParaRPr lang="en-US" dirty="0"/>
          </a:p>
        </p:txBody>
      </p:sp>
      <p:sp>
        <p:nvSpPr>
          <p:cNvPr id="6" name="Text Placeholder 5">
            <a:extLst>
              <a:ext uri="{FF2B5EF4-FFF2-40B4-BE49-F238E27FC236}">
                <a16:creationId xmlns:a16="http://schemas.microsoft.com/office/drawing/2014/main" id="{B43F7E3B-CE99-4770-8587-6554C15693F8}"/>
              </a:ext>
            </a:extLst>
          </p:cNvPr>
          <p:cNvSpPr>
            <a:spLocks noGrp="1"/>
          </p:cNvSpPr>
          <p:nvPr>
            <p:ph type="body" sz="quarter" idx="14"/>
          </p:nvPr>
        </p:nvSpPr>
        <p:spPr>
          <a:xfrm>
            <a:off x="3429000" y="2240280"/>
            <a:ext cx="4658710" cy="4223582"/>
          </a:xfrm>
        </p:spPr>
        <p:txBody>
          <a:bodyPr/>
          <a:lstStyle/>
          <a:p>
            <a:endParaRPr lang="en-US" dirty="0"/>
          </a:p>
        </p:txBody>
      </p:sp>
      <p:sp>
        <p:nvSpPr>
          <p:cNvPr id="9" name="Rectangle 8" descr="Shaded overlay">
            <a:extLst>
              <a:ext uri="{FF2B5EF4-FFF2-40B4-BE49-F238E27FC236}">
                <a16:creationId xmlns:a16="http://schemas.microsoft.com/office/drawing/2014/main" id="{558C501A-DC1F-4BA4-BFFA-44EF8845A38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3EB733E-1E96-A9AF-39FE-EADBFD1817BA}"/>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89851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28600" y="24130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8">
            <a:extLst>
              <a:ext uri="{FF2B5EF4-FFF2-40B4-BE49-F238E27FC236}">
                <a16:creationId xmlns:a16="http://schemas.microsoft.com/office/drawing/2014/main" id="{AA6D4740-CD2D-3C00-BBC8-658F755DDE3E}"/>
              </a:ext>
            </a:extLst>
          </p:cNvPr>
          <p:cNvPicPr>
            <a:picLocks noGrp="1" noChangeAspect="1"/>
          </p:cNvPicPr>
          <p:nvPr>
            <p:ph type="pic" sz="quarter" idx="15"/>
          </p:nvPr>
        </p:nvPicPr>
        <p:blipFill>
          <a:blip r:embed="rId3"/>
          <a:srcRect t="15620" b="15620"/>
          <a:stretch>
            <a:fillRect/>
          </a:stretch>
        </p:blipFill>
        <p:spPr>
          <a:xfrm>
            <a:off x="190500" y="241300"/>
            <a:ext cx="11491748" cy="6616700"/>
          </a:xfrm>
        </p:spPr>
      </p:pic>
    </p:spTree>
    <p:extLst>
      <p:ext uri="{BB962C8B-B14F-4D97-AF65-F5344CB8AC3E}">
        <p14:creationId xmlns:p14="http://schemas.microsoft.com/office/powerpoint/2010/main" val="2708177211"/>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{238E29C4-AC86-46F5-B515-C8C0F40722BA}tf78479028_win32</Template>
  <TotalTime>193</TotalTime>
  <Words>274</Words>
  <Application>Microsoft Office PowerPoint</Application>
  <PresentationFormat>Widescreen</PresentationFormat>
  <Paragraphs>14</Paragraphs>
  <Slides>16</Slides>
  <Notes>2</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Arial</vt:lpstr>
      <vt:lpstr>Calibri</vt:lpstr>
      <vt:lpstr>Segoe UI</vt:lpstr>
      <vt:lpstr>Segoe UI Light</vt:lpstr>
      <vt:lpstr>Times New Roman</vt:lpstr>
      <vt:lpstr>Trebuchet MS</vt:lpstr>
      <vt:lpstr>Wingdings 3</vt:lpstr>
      <vt:lpstr>Balancing Act</vt:lpstr>
      <vt:lpstr>Wellspring</vt:lpstr>
      <vt:lpstr>Star of the show</vt:lpstr>
      <vt:lpstr>Amusements</vt:lpstr>
      <vt:lpstr>Facet</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شعار امسال در هفته جهانی معلولین «پیش بسوی دنیایی فراگیر ، دسترس پذیر و پایدار بعد از بیماری کرونا با راهبری و مشارکت افراد دارای معلولیت» است. تحقق این شعار نیازمند عزم عمومی جامعه و بخصوص اراده ی جدی مسوولان اجرایی و برنامه ریزان کشور است.</dc:title>
  <dc:creator>adm</dc:creator>
  <cp:lastModifiedBy>adm</cp:lastModifiedBy>
  <cp:revision>16</cp:revision>
  <dcterms:created xsi:type="dcterms:W3CDTF">2022-07-23T05:05:35Z</dcterms:created>
  <dcterms:modified xsi:type="dcterms:W3CDTF">2022-07-28T06:04:00Z</dcterms:modified>
</cp:coreProperties>
</file>