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1" r:id="rId2"/>
    <p:sldId id="272" r:id="rId3"/>
    <p:sldId id="289" r:id="rId4"/>
    <p:sldId id="259" r:id="rId5"/>
    <p:sldId id="278" r:id="rId6"/>
    <p:sldId id="261" r:id="rId7"/>
    <p:sldId id="287" r:id="rId8"/>
    <p:sldId id="262" r:id="rId9"/>
    <p:sldId id="263" r:id="rId10"/>
    <p:sldId id="264" r:id="rId11"/>
    <p:sldId id="280" r:id="rId12"/>
    <p:sldId id="290" r:id="rId13"/>
    <p:sldId id="291" r:id="rId14"/>
    <p:sldId id="282" r:id="rId15"/>
    <p:sldId id="283" r:id="rId16"/>
    <p:sldId id="284" r:id="rId17"/>
    <p:sldId id="285" r:id="rId18"/>
    <p:sldId id="286" r:id="rId19"/>
    <p:sldId id="279" r:id="rId20"/>
    <p:sldId id="288" r:id="rId21"/>
    <p:sldId id="267" r:id="rId22"/>
    <p:sldId id="266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8B7"/>
    <a:srgbClr val="A09D79"/>
    <a:srgbClr val="AD5C4D"/>
    <a:srgbClr val="543E35"/>
    <a:srgbClr val="637700"/>
    <a:srgbClr val="FFF4ED"/>
    <a:srgbClr val="5E6A76"/>
    <a:srgbClr val="000000"/>
    <a:srgbClr val="F8F3F0"/>
    <a:srgbClr val="D7D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830"/>
  </p:normalViewPr>
  <p:slideViewPr>
    <p:cSldViewPr snapToGrid="0">
      <p:cViewPr varScale="1">
        <p:scale>
          <a:sx n="61" d="100"/>
          <a:sy n="61" d="100"/>
        </p:scale>
        <p:origin x="108" y="324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2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8/15/2022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29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21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/>
          <a:lstStyle>
            <a:lvl1pPr algn="ctr">
              <a:defRPr sz="2400" cap="all" baseline="0">
                <a:latin typeface="Gill Sans Nova" panose="020B06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A634214-E305-036B-4598-F542B35F9EF2}"/>
              </a:ext>
            </a:extLst>
          </p:cNvPr>
          <p:cNvSpPr txBox="1"/>
          <p:nvPr/>
        </p:nvSpPr>
        <p:spPr>
          <a:xfrm>
            <a:off x="1040524" y="2012410"/>
            <a:ext cx="10673255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Arash" panose="00000400000000000000" pitchFamily="2" charset="-78"/>
              </a:rPr>
              <a:t>بسم الله الرحمن الرحیم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B Arash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7936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BE14C3C8-CE39-133E-31F8-E2A69DFA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407" y="0"/>
            <a:ext cx="7091855" cy="662152"/>
          </a:xfrm>
        </p:spPr>
        <p:txBody>
          <a:bodyPr/>
          <a:lstStyle/>
          <a:p>
            <a:r>
              <a:rPr lang="fa-IR" sz="2800" dirty="0">
                <a:latin typeface="Calibri" panose="020F0502020204030204" pitchFamily="34" charset="0"/>
                <a:cs typeface="Calibri" panose="020F0502020204030204" pitchFamily="34" charset="0"/>
              </a:rPr>
              <a:t>تهیه کلیپ آموزشی توسط بخش پس از زایمان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9A4E0-99CC-34E8-536B-35867E7C5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10</a:t>
            </a:fld>
            <a:endParaRPr lang="en-US" dirty="0"/>
          </a:p>
        </p:txBody>
      </p:sp>
      <p:pic>
        <p:nvPicPr>
          <p:cNvPr id="37" name="WhatsApp Video 2022-08-13 at 9.08.37 AM">
            <a:hlinkClick r:id="" action="ppaction://media"/>
            <a:extLst>
              <a:ext uri="{FF2B5EF4-FFF2-40B4-BE49-F238E27FC236}">
                <a16:creationId xmlns:a16="http://schemas.microsoft.com/office/drawing/2014/main" id="{95AFA196-2CEF-25B6-CDF5-82E53E7B85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607" y="835571"/>
            <a:ext cx="10665056" cy="562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0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697A5-63AE-CFF2-701C-13C0448C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11</a:t>
            </a:fld>
            <a:endParaRPr lang="en-US" dirty="0"/>
          </a:p>
        </p:txBody>
      </p:sp>
      <p:pic>
        <p:nvPicPr>
          <p:cNvPr id="14" name="WhatsApp Video 2022-08-13 at 9.49.48 AM">
            <a:hlinkClick r:id="" action="ppaction://media"/>
            <a:extLst>
              <a:ext uri="{FF2B5EF4-FFF2-40B4-BE49-F238E27FC236}">
                <a16:creationId xmlns:a16="http://schemas.microsoft.com/office/drawing/2014/main" id="{FF502530-2B5B-D89E-E112-CC6298562A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007" y="82296"/>
            <a:ext cx="9569669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0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A4719-D86A-E9E0-ED07-945F412C1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062" y="0"/>
            <a:ext cx="11303876" cy="504497"/>
          </a:xfrm>
        </p:spPr>
        <p:txBody>
          <a:bodyPr/>
          <a:lstStyle/>
          <a:p>
            <a:r>
              <a:rPr lang="fa-IR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کلاس آموزشی اهمیت تماس پوست با پوست در ساعات اولیه تولد برای کارکنان توسط متخصص اطفال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E5177-28FF-D826-4B2B-C9106DA8B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1" y="898634"/>
            <a:ext cx="5791200" cy="5959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F27A7-E3A0-D8A0-A8FE-8122E11C2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98634"/>
            <a:ext cx="5791200" cy="59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3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2DB132-B5E1-8446-BE07-220C843B3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876" y="0"/>
            <a:ext cx="9144000" cy="560059"/>
          </a:xfrm>
        </p:spPr>
        <p:txBody>
          <a:bodyPr>
            <a:normAutofit/>
          </a:bodyPr>
          <a:lstStyle/>
          <a:p>
            <a:r>
              <a:rPr lang="fa-IR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کلاس آموزشی تغذیه در دوران بارداری و شیردهی برای کارکنان توسط کارشناس تغذیه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30613-AAD5-A439-3B8B-D05B14527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62" y="560059"/>
            <a:ext cx="10541876" cy="62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42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B391B61-21BC-7309-D50E-A2FA8728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66CF5CA-318D-F6B1-504B-3DF8E954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3AABF76-F42A-5213-B615-6C140041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82C1666-756F-E9CA-FFDC-5F6DB0D0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790" y="0"/>
            <a:ext cx="5519928" cy="651746"/>
          </a:xfrm>
        </p:spPr>
        <p:txBody>
          <a:bodyPr/>
          <a:lstStyle/>
          <a:p>
            <a:r>
              <a:rPr lang="fa-IR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تهیه پمفلت آموزشی توسط واحد آموزش سلامت </a:t>
            </a:r>
            <a:endParaRPr lang="en-US" sz="24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3E63B1-4EE4-50AB-BB3D-24B9D25FE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747"/>
            <a:ext cx="5687988" cy="62062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A7421B-C664-53A8-C86F-4B9E14F87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772" y="651744"/>
            <a:ext cx="6327228" cy="620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41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F9F9A138-7526-7C19-6C75-31960E468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1008" y="173422"/>
            <a:ext cx="6831724" cy="472964"/>
          </a:xfrm>
        </p:spPr>
        <p:txBody>
          <a:bodyPr/>
          <a:lstStyle/>
          <a:p>
            <a:r>
              <a:rPr lang="fa-IR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تهیه پمفلت آموزشی توسط واحد آموزش سلامت </a:t>
            </a:r>
            <a:endParaRPr lang="en-US" sz="24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814AE-DA08-1DA5-51C6-B8756BD7E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04042"/>
            <a:ext cx="6096000" cy="6243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468C3-1ED2-13AA-799D-059093AE6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804042"/>
            <a:ext cx="6095999" cy="624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15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5A6779C3-DF08-4742-2970-2010530C7712}"/>
              </a:ext>
            </a:extLst>
          </p:cNvPr>
          <p:cNvSpPr txBox="1">
            <a:spLocks/>
          </p:cNvSpPr>
          <p:nvPr/>
        </p:nvSpPr>
        <p:spPr>
          <a:xfrm>
            <a:off x="2801008" y="173422"/>
            <a:ext cx="6831724" cy="47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تهیه پمفلت آموزشی توسط واحد آموزش سلامت </a:t>
            </a:r>
            <a:endParaRPr lang="en-US" sz="24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5A917A-9AB8-94B7-988B-9B375DD6A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808"/>
            <a:ext cx="6274676" cy="6038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187A40-94AF-665F-20BE-FC807D753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676" y="819808"/>
            <a:ext cx="5917324" cy="60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61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71BE4-2C3C-46D2-DB60-DADA05F1E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09448"/>
            <a:ext cx="6096000" cy="6148552"/>
          </a:xfr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57BA3EA2-D522-C41B-DD17-FB75CA026552}"/>
              </a:ext>
            </a:extLst>
          </p:cNvPr>
          <p:cNvSpPr txBox="1">
            <a:spLocks/>
          </p:cNvSpPr>
          <p:nvPr/>
        </p:nvSpPr>
        <p:spPr>
          <a:xfrm>
            <a:off x="2801008" y="173422"/>
            <a:ext cx="6831724" cy="47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تهیه پمفلت آموزشی توسط بخش نوزادان ویژه</a:t>
            </a:r>
            <a:endParaRPr lang="en-US" sz="24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857C29-9136-CA20-F36F-B6437B6A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09448"/>
            <a:ext cx="6096000" cy="61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20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D57BD8E4-4FA7-FA5C-8489-4739EDC8A9CB}"/>
              </a:ext>
            </a:extLst>
          </p:cNvPr>
          <p:cNvSpPr txBox="1">
            <a:spLocks/>
          </p:cNvSpPr>
          <p:nvPr/>
        </p:nvSpPr>
        <p:spPr>
          <a:xfrm>
            <a:off x="2801008" y="173422"/>
            <a:ext cx="6831724" cy="47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24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تهیه پمفلت آموزشی توسط بخش زایشگاه</a:t>
            </a:r>
            <a:endParaRPr lang="en-US" sz="24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1825E-F9D6-AC62-79EE-B64104E8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56746"/>
            <a:ext cx="6274675" cy="6101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2AC1E8-8006-FAAA-062F-2DD3FD880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676" y="756746"/>
            <a:ext cx="5917324" cy="6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97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BE14C3C8-CE39-133E-31F8-E2A69DFA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541" y="0"/>
            <a:ext cx="5730135" cy="676656"/>
          </a:xfrm>
        </p:spPr>
        <p:txBody>
          <a:bodyPr/>
          <a:lstStyle/>
          <a:p>
            <a:r>
              <a:rPr lang="fa-IR" sz="2800" dirty="0"/>
              <a:t>ثبت پیام در ایستگاه پرستاری بخش های مختلف</a:t>
            </a:r>
            <a:endParaRPr lang="en-US" sz="28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69C226BE-43F9-998D-F404-BE598BC62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52" y="676656"/>
            <a:ext cx="11324895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10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A34133-AB62-7959-3F2E-C1821F8D6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282" y="207963"/>
            <a:ext cx="9144000" cy="2387600"/>
          </a:xfrm>
        </p:spPr>
        <p:txBody>
          <a:bodyPr/>
          <a:lstStyle/>
          <a:p>
            <a:r>
              <a:rPr lang="fa-IR" dirty="0">
                <a:latin typeface="Calibri" panose="020F0502020204030204" pitchFamily="34" charset="0"/>
                <a:cs typeface="Calibri" panose="020F0502020204030204" pitchFamily="34" charset="0"/>
              </a:rPr>
              <a:t>هفته جهانی شیر مادر گرامی باد </a:t>
            </a:r>
            <a:br>
              <a:rPr lang="fa-I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dirty="0">
                <a:latin typeface="Calibri" panose="020F0502020204030204" pitchFamily="34" charset="0"/>
                <a:cs typeface="Calibri" panose="020F0502020204030204" pitchFamily="34" charset="0"/>
              </a:rPr>
              <a:t>10 الی 17 مرداد ماه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CF3D00-9493-1685-AC9F-9787AB36E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2" y="2709862"/>
            <a:ext cx="9023131" cy="39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234E5F-94F7-673E-7B8E-D62873E9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FDAF9-6068-9106-9E7E-45D489E6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17A93-A704-B692-EF9F-E1683458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E98B93-573F-F9AC-E526-620E38B7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2026D0-737A-D54F-88CE-59B6C3D9B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09903" y="82296"/>
            <a:ext cx="12848896" cy="696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4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12F28-396F-B5F3-03A3-BFBD194A8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7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5CC93-7672-B278-4A84-0AB0F722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38703-3EAB-BAFA-DA78-687B55865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786" y="0"/>
            <a:ext cx="3596430" cy="6775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FDFFDF-6BA6-EC84-72D2-EB65A5158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145" y="0"/>
            <a:ext cx="435128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682BE6-0637-56DE-72D1-3A88378D2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3957145" cy="67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33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7DC31-1488-8091-935A-1B03A14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focus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B8B492D-0778-C859-9200-08161ABE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1185DEE-1419-7DB6-949B-929195894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210D02-BD78-856B-08E2-820032AC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FDDA0D-80F7-3F2D-D8FA-ED2674490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654" y="0"/>
            <a:ext cx="4240924" cy="67757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9444F0-2043-1918-6EAB-A806B6C51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270" y="0"/>
            <a:ext cx="4382814" cy="6857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13FEDD-9065-7FD3-E884-F8E1F4941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085" y="0"/>
            <a:ext cx="3725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0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878135-3F5C-BB53-0082-12295679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7559"/>
            <a:ext cx="11556124" cy="7425559"/>
          </a:xfrm>
        </p:spPr>
        <p:txBody>
          <a:bodyPr/>
          <a:lstStyle/>
          <a:p>
            <a:pPr algn="r"/>
            <a:r>
              <a:rPr lang="fa-IR" sz="28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عملکرد هفته جهانی شیر مادر:</a:t>
            </a:r>
            <a:br>
              <a:rPr lang="fa-IR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a-IR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8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</a:t>
            </a: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برگزاری جلسات آموزشی جهت مراجعین به درمانگاه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2-ت</a:t>
            </a:r>
            <a:r>
              <a:rPr lang="ar-SA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هیه بنر ایستاده </a:t>
            </a: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 پوستر </a:t>
            </a:r>
            <a:r>
              <a:rPr lang="ar-SA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جهت گرامیداشت هفته شیر با شعار جهانی </a:t>
            </a: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قدمی به جلو برای تغذیه با شیر مادر ، آموزش و حمایت  و</a:t>
            </a:r>
            <a:r>
              <a:rPr lang="ar-SA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نصب در درمانگاه زنان و اطفال بیمار</a:t>
            </a: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SA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تان شریعتی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3-برگزاری جلسات آموزشی جهت بیماران بستری در بخش های اورژانس ، نوزادان ،زایشگاه 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NICU</a:t>
            </a: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مادران پرخطر ، بعد از زایمان و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4-آموزش مزایای تغذیه با شیر مادر توسط فوق تخصص نوزادان در هنگام ویزیت 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5-برگزاری کلاس آموزشی تغذیه در دوران بارداری و شیردهی برای کارکنان توسط کارشناس تغذیه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6-برگزاری کلاس آموزشی اهمیت تماس پوست با پوست در ساعات اولیه تولد برای کارکنان توسط متخصص اطفال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7-تهیه پمفلت های آموزشی توسط واحد آموزش سلامت و بخش های زایشگاه ،نوزادان ویژه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7-ثبت پیام های آموزشی در ایستگاه پرستاری بخش های مختلف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8-برگزاری جلسات آموزشی کارکنان در بخش های نوزادان و اورژانس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9-تهیه و تقدیم هدایایی به بیماران بستری در بخش های مختلف جهت تشویق مادران به امر شیردهی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</a:t>
            </a:r>
            <a:r>
              <a:rPr lang="ar-SA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برگزاری آموزش شیردهی در ساعت اول تولد در اتاق زایمان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11-</a:t>
            </a:r>
            <a:r>
              <a:rPr lang="ar-SA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آموزش دوشیدن شیر در مادران بستری در بخش</a:t>
            </a:r>
            <a:r>
              <a:rPr lang="fa-IR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ویژه</a:t>
            </a:r>
            <a:br>
              <a:rPr lang="fa-IR" sz="18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a-IR" sz="18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12-</a:t>
            </a:r>
            <a:r>
              <a:rPr lang="ar-SA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پخش کتابچه </a:t>
            </a:r>
            <a:r>
              <a:rPr lang="fa-IR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آموزش تغذیه با شیر مادر و پمفلت های </a:t>
            </a:r>
            <a:r>
              <a:rPr lang="ar-SA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آموزش تغذیه با شیر مادر </a:t>
            </a:r>
            <a:r>
              <a:rPr lang="fa-IR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دوشیدن شیرو نقش حمایتی پدر در شیردهی </a:t>
            </a:r>
            <a:r>
              <a:rPr lang="ar-SA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به کلیه مادران بستری در بخش‌های مختلف بیمارستان</a:t>
            </a:r>
            <a:r>
              <a:rPr lang="fa-IR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 مراجعین به درمانگاه </a:t>
            </a: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a-IR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a-IR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13-</a:t>
            </a:r>
            <a:r>
              <a:rPr lang="ar-SA" sz="1600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پخش فیلم آموزشی شیردهی به مدت یک هفته در شیفت صبح و عصر درمانگاه جهت مراجعه کنندگان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a-IR" sz="1200" dirty="0">
                <a:solidFill>
                  <a:schemeClr val="accent6">
                    <a:lumMod val="10000"/>
                  </a:schemeClr>
                </a:solidFill>
              </a:rPr>
            </a:br>
            <a:endParaRPr lang="en-US" sz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04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70BA96D9-2E56-3DBD-6315-048A1B28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69" y="0"/>
            <a:ext cx="10696275" cy="425669"/>
          </a:xfrm>
        </p:spPr>
        <p:txBody>
          <a:bodyPr/>
          <a:lstStyle/>
          <a:p>
            <a:pPr algn="r"/>
            <a:r>
              <a:rPr lang="fa-IR" sz="2000" b="1" dirty="0">
                <a:latin typeface="Calibri" panose="020F0502020204030204" pitchFamily="34" charset="0"/>
                <a:cs typeface="Calibri" panose="020F0502020204030204" pitchFamily="34" charset="0"/>
              </a:rPr>
              <a:t>آموزش به بیماران بستری در بخش های مختلف و مراجعین به درمانگاه و برگزاری جلسات آموزشی درون بخشی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4E804-5D73-9996-1913-1EF77F2E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WhatsApp Video 2022-08-13 at 9.56.19 AM">
            <a:hlinkClick r:id="" action="ppaction://media"/>
            <a:extLst>
              <a:ext uri="{FF2B5EF4-FFF2-40B4-BE49-F238E27FC236}">
                <a16:creationId xmlns:a16="http://schemas.microsoft.com/office/drawing/2014/main" id="{9941EFA5-41BD-F6FA-FBAD-8E185C58A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195" y="425669"/>
            <a:ext cx="10779113" cy="565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0421D8-E58B-FABF-3206-1F2D527B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593" y="0"/>
            <a:ext cx="8544912" cy="504497"/>
          </a:xfrm>
        </p:spPr>
        <p:txBody>
          <a:bodyPr/>
          <a:lstStyle/>
          <a:p>
            <a:r>
              <a:rPr lang="fa-IR" sz="28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فعالیت درمانگاه زنان با حضور مسئولین و متخصصین محترم 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WhatsApp Video 2022-08-13 at 9.56.20 AM(1)">
            <a:hlinkClick r:id="" action="ppaction://media"/>
            <a:extLst>
              <a:ext uri="{FF2B5EF4-FFF2-40B4-BE49-F238E27FC236}">
                <a16:creationId xmlns:a16="http://schemas.microsoft.com/office/drawing/2014/main" id="{4222CB57-5246-88F4-B275-0765ADB9A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807" y="504497"/>
            <a:ext cx="10326413" cy="61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D1D6FF-1122-B11D-0CE3-E62BA2737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2296"/>
            <a:ext cx="10515600" cy="676656"/>
          </a:xfrm>
        </p:spPr>
        <p:txBody>
          <a:bodyPr/>
          <a:lstStyle/>
          <a:p>
            <a:r>
              <a:rPr lang="fa-IR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تهیه و تقدیم هدایایی به بیماران بستری در بخش های مختلف جهت تشویق مادر به امر شیردهی </a:t>
            </a:r>
            <a:br>
              <a:rPr lang="fa-IR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CF8520-CF3A-DEEA-6A9F-571CC04E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WhatsApp Video 2022-08-13 at 9.56.20 AM">
            <a:hlinkClick r:id="" action="ppaction://media"/>
            <a:extLst>
              <a:ext uri="{FF2B5EF4-FFF2-40B4-BE49-F238E27FC236}">
                <a16:creationId xmlns:a16="http://schemas.microsoft.com/office/drawing/2014/main" id="{EB9562CF-725E-1812-F3B3-6984D19D26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3313" y="599090"/>
            <a:ext cx="8673556" cy="57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8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08-13 at 9.51.23 AM">
            <a:hlinkClick r:id="" action="ppaction://media"/>
            <a:extLst>
              <a:ext uri="{FF2B5EF4-FFF2-40B4-BE49-F238E27FC236}">
                <a16:creationId xmlns:a16="http://schemas.microsoft.com/office/drawing/2014/main" id="{61A82A21-E0CF-C370-57EF-30C0906A17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076" y="662152"/>
            <a:ext cx="11592637" cy="6022427"/>
          </a:xfrm>
        </p:spPr>
      </p:pic>
      <p:sp>
        <p:nvSpPr>
          <p:cNvPr id="5" name="Title 37">
            <a:extLst>
              <a:ext uri="{FF2B5EF4-FFF2-40B4-BE49-F238E27FC236}">
                <a16:creationId xmlns:a16="http://schemas.microsoft.com/office/drawing/2014/main" id="{4A74ABBF-34A5-441E-410E-DE4E3E67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297" y="0"/>
            <a:ext cx="7930055" cy="662152"/>
          </a:xfrm>
        </p:spPr>
        <p:txBody>
          <a:bodyPr/>
          <a:lstStyle/>
          <a:p>
            <a:r>
              <a:rPr lang="fa-IR" sz="24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تهیه کلیپ آموزشی توسط بخش نوزادان ویژه و سوپروایزر آموزش سلامت 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3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D4ADC4-01B6-AA8C-9B56-49464B10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47" y="82296"/>
            <a:ext cx="5561397" cy="676656"/>
          </a:xfrm>
        </p:spPr>
        <p:txBody>
          <a:bodyPr/>
          <a:lstStyle/>
          <a:p>
            <a:r>
              <a:rPr lang="fa-IR" sz="2800" dirty="0">
                <a:latin typeface="Calibri" panose="020F0502020204030204" pitchFamily="34" charset="0"/>
                <a:cs typeface="Calibri" panose="020F0502020204030204" pitchFamily="34" charset="0"/>
              </a:rPr>
              <a:t>تهیه کلیپ آموزشی توسط بخش مادران ویژه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CC35A-169D-2E87-6515-5E6B9D8F4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C73CF-CD73-39D0-D208-17D75BEB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540EB-6A4B-28A8-564F-BC45DFDE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WhatsApp Video 2022-08-13 at 9.08.31 AM">
            <a:hlinkClick r:id="" action="ppaction://media"/>
            <a:extLst>
              <a:ext uri="{FF2B5EF4-FFF2-40B4-BE49-F238E27FC236}">
                <a16:creationId xmlns:a16="http://schemas.microsoft.com/office/drawing/2014/main" id="{860546B1-B3DF-F343-C800-0413CDFFB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513" y="1119352"/>
            <a:ext cx="9680974" cy="46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5768EFB-B317-47EA-C969-D365EB13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10" y="82296"/>
            <a:ext cx="10515600" cy="466344"/>
          </a:xfrm>
        </p:spPr>
        <p:txBody>
          <a:bodyPr/>
          <a:lstStyle/>
          <a:p>
            <a:r>
              <a:rPr lang="fa-IR" dirty="0"/>
              <a:t>تهیه کلیپ آموزشی توسط بخش جراحی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50B43-2FC6-DBFA-2920-C8265C1C6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FDBE1-8C88-4D39-6BA3-537373DF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1CF39-6540-5B9E-8E6C-4310213A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WhatsApp Video 2022-08-13 at 9.08.33 AM">
            <a:hlinkClick r:id="" action="ppaction://media"/>
            <a:extLst>
              <a:ext uri="{FF2B5EF4-FFF2-40B4-BE49-F238E27FC236}">
                <a16:creationId xmlns:a16="http://schemas.microsoft.com/office/drawing/2014/main" id="{4A5E7E6D-F551-2591-DC5F-A91A5B8AF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386" y="851339"/>
            <a:ext cx="11022724" cy="46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s_Organic_Presentation_Win32_SW_v10.potx" id="{6F7A4518-677F-49D0-AD76-8F0F7DEFB1E5}" vid="{F577DF72-62B0-42B0-B34E-786789A797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{9AA02129-707E-46E0-A3EF-C637A874012C}tf11964407_win32</Template>
  <TotalTime>150</TotalTime>
  <Words>473</Words>
  <Application>Microsoft Office PowerPoint</Application>
  <PresentationFormat>Widescreen</PresentationFormat>
  <Paragraphs>43</Paragraphs>
  <Slides>23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Courier New</vt:lpstr>
      <vt:lpstr>Gill Sans Nova</vt:lpstr>
      <vt:lpstr>Gill Sans Nova Light</vt:lpstr>
      <vt:lpstr>Sagona Book</vt:lpstr>
      <vt:lpstr>Office Theme</vt:lpstr>
      <vt:lpstr>PowerPoint Presentation</vt:lpstr>
      <vt:lpstr>هفته جهانی شیر مادر گرامی باد  10 الی 17 مرداد ماه </vt:lpstr>
      <vt:lpstr>عملکرد هفته جهانی شیر مادر:  1-برگزاری جلسات آموزشی جهت مراجعین به درمانگاه   2-تهیه بنر ایستاده و پوستر جهت گرامیداشت هفته شیر با شعار جهانی قدمی به جلو برای تغذیه با شیر مادر ، آموزش و حمایت  ونصب در درمانگاه زنان و اطفال بیمارستان شریعتی  3-برگزاری جلسات آموزشی جهت بیماران بستری در بخش های اورژانس ، نوزادان ،زایشگاه  NICU، مادران پرخطر ، بعد از زایمان و  4-آموزش مزایای تغذیه با شیر مادر توسط فوق تخصص نوزادان در هنگام ویزیت   5-برگزاری کلاس آموزشی تغذیه در دوران بارداری و شیردهی برای کارکنان توسط کارشناس تغذیه  6-برگزاری کلاس آموزشی اهمیت تماس پوست با پوست در ساعات اولیه تولد برای کارکنان توسط متخصص اطفال   7-تهیه پمفلت های آموزشی توسط واحد آموزش سلامت و بخش های زایشگاه ،نوزادان ویژه  7-ثبت پیام های آموزشی در ایستگاه پرستاری بخش های مختلف  8-برگزاری جلسات آموزشی کارکنان در بخش های نوزادان و اورژانس   9-تهیه و تقدیم هدایایی به بیماران بستری در بخش های مختلف جهت تشویق مادران به امر شیردهی  10-برگزاری آموزش شیردهی در ساعت اول تولد در اتاق زایمان  11-آموزش دوشیدن شیر در مادران بستری در بخش ویژه  12-پخش کتابچه آموزش تغذیه با شیر مادر و پمفلت های آموزش تغذیه با شیر مادر ، دوشیدن شیرو نقش حمایتی پدر در شیردهی به کلیه مادران بستری در بخش‌های مختلف بیمارستان و مراجعین به درمانگاه   13-پخش فیلم آموزشی شیردهی به مدت یک هفته در شیفت صبح و عصر درمانگاه جهت مراجعه کنندگان  </vt:lpstr>
      <vt:lpstr>آموزش به بیماران بستری در بخش های مختلف و مراجعین به درمانگاه و برگزاری جلسات آموزشی درون بخشی</vt:lpstr>
      <vt:lpstr>فعالیت درمانگاه زنان با حضور مسئولین و متخصصین محترم </vt:lpstr>
      <vt:lpstr>تهیه و تقدیم هدایایی به بیماران بستری در بخش های مختلف جهت تشویق مادر به امر شیردهی  </vt:lpstr>
      <vt:lpstr>تهیه کلیپ آموزشی توسط بخش نوزادان ویژه و سوپروایزر آموزش سلامت </vt:lpstr>
      <vt:lpstr>تهیه کلیپ آموزشی توسط بخش مادران ویژه</vt:lpstr>
      <vt:lpstr>تهیه کلیپ آموزشی توسط بخش جراحی</vt:lpstr>
      <vt:lpstr>تهیه کلیپ آموزشی توسط بخش پس از زایمان </vt:lpstr>
      <vt:lpstr>PowerPoint Presentation</vt:lpstr>
      <vt:lpstr>PowerPoint Presentation</vt:lpstr>
      <vt:lpstr>PowerPoint Presentation</vt:lpstr>
      <vt:lpstr>تهیه پمفلت آموزشی توسط واحد آموزش سلامت </vt:lpstr>
      <vt:lpstr>تهیه پمفلت آموزشی توسط واحد آموزش سلامت </vt:lpstr>
      <vt:lpstr>PowerPoint Presentation</vt:lpstr>
      <vt:lpstr>PowerPoint Presentation</vt:lpstr>
      <vt:lpstr>PowerPoint Presentation</vt:lpstr>
      <vt:lpstr>ثبت پیام در ایستگاه پرستاری بخش های مختلف</vt:lpstr>
      <vt:lpstr>PowerPoint Presentation</vt:lpstr>
      <vt:lpstr>PowerPoint Presentation</vt:lpstr>
      <vt:lpstr>PowerPoint Presentation</vt:lpstr>
      <vt:lpstr>areas of focus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</cp:lastModifiedBy>
  <cp:revision>4</cp:revision>
  <dcterms:created xsi:type="dcterms:W3CDTF">2022-08-14T05:14:43Z</dcterms:created>
  <dcterms:modified xsi:type="dcterms:W3CDTF">2022-08-15T08:03:45Z</dcterms:modified>
</cp:coreProperties>
</file>