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87" r:id="rId6"/>
    <p:sldId id="263" r:id="rId7"/>
    <p:sldId id="262" r:id="rId8"/>
    <p:sldId id="273" r:id="rId9"/>
    <p:sldId id="281" r:id="rId10"/>
    <p:sldId id="265" r:id="rId11"/>
    <p:sldId id="266" r:id="rId12"/>
    <p:sldId id="267" r:id="rId13"/>
    <p:sldId id="269" r:id="rId14"/>
    <p:sldId id="275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1" clrIdx="0">
    <p:extLst>
      <p:ext uri="{19B8F6BF-5375-455C-9EA6-DF929625EA0E}">
        <p15:presenceInfo xmlns:p15="http://schemas.microsoft.com/office/powerpoint/2012/main" userId="S-1-5-21-2022515279-3023240270-1752916808-1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2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42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9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205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7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7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5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8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4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2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0AD2-014D-4C3B-A1FF-2B55F1BE0B6C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DD82B8-5B71-4B20-B54D-6CC1AC2B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9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E49093-DECD-4C43-A1FD-62B6E66B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97" y="512380"/>
            <a:ext cx="6588329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17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0E3F8D5B-BF41-4CB9-9B9A-6828D9D90CC1}"/>
              </a:ext>
            </a:extLst>
          </p:cNvPr>
          <p:cNvSpPr/>
          <p:nvPr/>
        </p:nvSpPr>
        <p:spPr>
          <a:xfrm>
            <a:off x="599090" y="520262"/>
            <a:ext cx="1702676" cy="17026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icu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  <a:cs typeface="B Titr" panose="00000700000000000000" pitchFamily="2" charset="-78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141621C-96BB-4967-980B-7973DD4EBCBC}"/>
              </a:ext>
            </a:extLst>
          </p:cNvPr>
          <p:cNvSpPr/>
          <p:nvPr/>
        </p:nvSpPr>
        <p:spPr>
          <a:xfrm>
            <a:off x="417787" y="2727434"/>
            <a:ext cx="2065282" cy="140313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پوستر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441" y="1523999"/>
            <a:ext cx="57150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132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>
            <a:extLst>
              <a:ext uri="{FF2B5EF4-FFF2-40B4-BE49-F238E27FC236}">
                <a16:creationId xmlns:a16="http://schemas.microsoft.com/office/drawing/2014/main" id="{A2A9CFB1-A5F4-40BB-9B7B-8033A631D1B0}"/>
              </a:ext>
            </a:extLst>
          </p:cNvPr>
          <p:cNvSpPr/>
          <p:nvPr/>
        </p:nvSpPr>
        <p:spPr>
          <a:xfrm rot="20555976">
            <a:off x="175395" y="166505"/>
            <a:ext cx="1324078" cy="1375641"/>
          </a:xfrm>
          <a:prstGeom prst="teardrop">
            <a:avLst>
              <a:gd name="adj" fmla="val 72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اورژانس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  <a:cs typeface="B Titr" panose="00000700000000000000" pitchFamily="2" charset="-78"/>
            </a:endParaRPr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27E9B1BE-3FD0-45CF-92AA-153ECF7AE57F}"/>
              </a:ext>
            </a:extLst>
          </p:cNvPr>
          <p:cNvSpPr/>
          <p:nvPr/>
        </p:nvSpPr>
        <p:spPr>
          <a:xfrm>
            <a:off x="80842" y="1797225"/>
            <a:ext cx="2207172" cy="1135117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پوستر</a:t>
            </a:r>
            <a:endParaRPr lang="fa-IR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300386"/>
            <a:ext cx="4503312" cy="6172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216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A3F50B-5F7A-4DAA-82C4-D88B398F301E}"/>
              </a:ext>
            </a:extLst>
          </p:cNvPr>
          <p:cNvSpPr/>
          <p:nvPr/>
        </p:nvSpPr>
        <p:spPr>
          <a:xfrm>
            <a:off x="283779" y="268014"/>
            <a:ext cx="1907628" cy="788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مادران پرخطر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  <a:cs typeface="B Titr" panose="00000700000000000000" pitchFamily="2" charset="-78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20D75876-A950-4607-B690-989AF552242A}"/>
              </a:ext>
            </a:extLst>
          </p:cNvPr>
          <p:cNvSpPr/>
          <p:nvPr/>
        </p:nvSpPr>
        <p:spPr>
          <a:xfrm>
            <a:off x="2191407" y="1056290"/>
            <a:ext cx="2491984" cy="56755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بردآموزشی</a:t>
            </a:r>
          </a:p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پوستر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36" y="2042870"/>
            <a:ext cx="5053483" cy="3531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995" b="8963"/>
          <a:stretch/>
        </p:blipFill>
        <p:spPr>
          <a:xfrm>
            <a:off x="6400798" y="909607"/>
            <a:ext cx="5061399" cy="3134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5169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r: 6 Points 5">
            <a:extLst>
              <a:ext uri="{FF2B5EF4-FFF2-40B4-BE49-F238E27FC236}">
                <a16:creationId xmlns:a16="http://schemas.microsoft.com/office/drawing/2014/main" id="{EEDD7734-AAA7-484C-AF2A-08C1B2682267}"/>
              </a:ext>
            </a:extLst>
          </p:cNvPr>
          <p:cNvSpPr/>
          <p:nvPr/>
        </p:nvSpPr>
        <p:spPr>
          <a:xfrm rot="20703476">
            <a:off x="496503" y="1148298"/>
            <a:ext cx="1962460" cy="206256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پوستر</a:t>
            </a:r>
          </a:p>
          <a:p>
            <a:pPr algn="ctr"/>
            <a:endParaRPr lang="fa-IR" sz="20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8C9429D-F2FE-4FDB-9363-2E57712A9927}"/>
              </a:ext>
            </a:extLst>
          </p:cNvPr>
          <p:cNvSpPr/>
          <p:nvPr/>
        </p:nvSpPr>
        <p:spPr>
          <a:xfrm>
            <a:off x="-23648" y="-40504"/>
            <a:ext cx="1623848" cy="11666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highlight>
                  <a:srgbClr val="008000"/>
                </a:highlight>
                <a:cs typeface="B Titr" panose="00000700000000000000" pitchFamily="2" charset="-78"/>
              </a:rPr>
              <a:t>پس از زایمان</a:t>
            </a:r>
            <a:endParaRPr lang="en-US" b="1" dirty="0">
              <a:solidFill>
                <a:schemeClr val="tx1"/>
              </a:solidFill>
              <a:highlight>
                <a:srgbClr val="008000"/>
              </a:highlight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733" r="1211"/>
          <a:stretch/>
        </p:blipFill>
        <p:spPr>
          <a:xfrm>
            <a:off x="3399351" y="542820"/>
            <a:ext cx="5255251" cy="5081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740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4DA5A1-4333-4A7C-9533-2F0EAF23A2FA}"/>
              </a:ext>
            </a:extLst>
          </p:cNvPr>
          <p:cNvSpPr txBox="1"/>
          <p:nvPr/>
        </p:nvSpPr>
        <p:spPr>
          <a:xfrm>
            <a:off x="-1152197" y="1738033"/>
            <a:ext cx="106417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cs typeface="B Titr" panose="00000700000000000000" pitchFamily="2" charset="-78"/>
              </a:rPr>
              <a:t>تهیه کلیپ آموزشی ،پاورپوینت و... 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cs typeface="B Titr" panose="00000700000000000000" pitchFamily="2" charset="-78"/>
              </a:rPr>
              <a:t>تهیه پمفلت های </a:t>
            </a:r>
            <a:r>
              <a:rPr lang="fa-IR" sz="1800" b="0" i="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  <a:cs typeface="B Titr" panose="00000700000000000000" pitchFamily="2" charset="-78"/>
              </a:rPr>
              <a:t>آموزشی</a:t>
            </a:r>
            <a:endParaRPr lang="fa-IR" sz="1800" b="0" i="0" dirty="0">
              <a:solidFill>
                <a:schemeClr val="tx1"/>
              </a:solidFill>
              <a:effectLst/>
              <a:latin typeface="Open Sans" panose="020B0606030504020204" pitchFamily="34" charset="0"/>
              <a:cs typeface="B Titr" panose="00000700000000000000" pitchFamily="2" charset="-78"/>
            </a:endParaRP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dirty="0">
                <a:latin typeface="Open Sans" panose="020B0606030504020204" pitchFamily="34" charset="0"/>
                <a:cs typeface="B Titr" panose="00000700000000000000" pitchFamily="2" charset="-78"/>
              </a:rPr>
              <a:t>تهیه </a:t>
            </a:r>
            <a:r>
              <a:rPr lang="fa-IR" dirty="0" smtClean="0">
                <a:latin typeface="Open Sans" panose="020B0606030504020204" pitchFamily="34" charset="0"/>
                <a:cs typeface="B Titr" panose="00000700000000000000" pitchFamily="2" charset="-78"/>
              </a:rPr>
              <a:t>پوستر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dirty="0" smtClean="0">
                <a:latin typeface="Open Sans" panose="020B0606030504020204" pitchFamily="34" charset="0"/>
                <a:cs typeface="B Titr" panose="00000700000000000000" pitchFamily="2" charset="-78"/>
              </a:rPr>
              <a:t>آموزش گروهی به مددجویان</a:t>
            </a:r>
            <a:endParaRPr lang="fa-IR" dirty="0">
              <a:latin typeface="Open Sans" panose="020B0606030504020204" pitchFamily="34" charset="0"/>
              <a:cs typeface="B Titr" panose="00000700000000000000" pitchFamily="2" charset="-78"/>
            </a:endParaRP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fa-IR" sz="1800" b="0" i="0" dirty="0">
              <a:solidFill>
                <a:schemeClr val="tx1"/>
              </a:solidFill>
              <a:effectLst/>
              <a:latin typeface="Open Sans" panose="020B060603050402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B95B8-0D9A-45EB-BE70-480FC75FEE0B}"/>
              </a:ext>
            </a:extLst>
          </p:cNvPr>
          <p:cNvSpPr txBox="1"/>
          <p:nvPr/>
        </p:nvSpPr>
        <p:spPr>
          <a:xfrm>
            <a:off x="1749973" y="988874"/>
            <a:ext cx="8202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800" dirty="0">
                <a:solidFill>
                  <a:srgbClr val="C00000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مجموع فعالیت های واحد آموزش سلامت بیمارستان </a:t>
            </a:r>
            <a:r>
              <a:rPr lang="fa-IR" sz="1800" dirty="0" smtClean="0">
                <a:solidFill>
                  <a:srgbClr val="C00000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شریعتی روز جهانی اهدای عضو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190ABD-F4D7-49D5-86C0-3DF6E4B4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16" y="17540"/>
            <a:ext cx="2242698" cy="1442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7C4A0A-0CB6-4F94-9023-FF5690F27C8F}"/>
              </a:ext>
            </a:extLst>
          </p:cNvPr>
          <p:cNvSpPr txBox="1"/>
          <p:nvPr/>
        </p:nvSpPr>
        <p:spPr>
          <a:xfrm>
            <a:off x="2702473" y="6368433"/>
            <a:ext cx="6787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واحدآموزش سلامت بیمارستان شریعتی بندرعباس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85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9A09C-3D2A-4701-8F53-1A8BEA356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166" y="0"/>
            <a:ext cx="12360166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F58DDD-3BC3-4C27-AFB9-1278C683F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3779" y="300360"/>
            <a:ext cx="7520151" cy="8347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1AE0EA-0EF0-4968-8662-04AC624AC8E3}"/>
              </a:ext>
            </a:extLst>
          </p:cNvPr>
          <p:cNvSpPr txBox="1"/>
          <p:nvPr/>
        </p:nvSpPr>
        <p:spPr>
          <a:xfrm>
            <a:off x="6771289" y="6488667"/>
            <a:ext cx="6511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B Titr" panose="00000700000000000000" pitchFamily="2" charset="-78"/>
              </a:rPr>
              <a:t>واحدآموزش سلامت بیمارستان شریعتی بندرعباس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336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2E57E7-E4BC-4ED0-A565-9F0AA2F6D250}"/>
              </a:ext>
            </a:extLst>
          </p:cNvPr>
          <p:cNvSpPr txBox="1"/>
          <p:nvPr/>
        </p:nvSpPr>
        <p:spPr>
          <a:xfrm>
            <a:off x="3160823" y="3136612"/>
            <a:ext cx="517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FFFF00"/>
                </a:solidFill>
                <a:highlight>
                  <a:srgbClr val="FF0000"/>
                </a:highlight>
                <a:cs typeface="B Titr" panose="00000700000000000000" pitchFamily="2" charset="-78"/>
              </a:rPr>
              <a:t>روزجهانی اهدای عضو</a:t>
            </a:r>
            <a:endParaRPr lang="en-US" sz="3200" dirty="0">
              <a:solidFill>
                <a:srgbClr val="FFFF00"/>
              </a:solidFill>
              <a:highlight>
                <a:srgbClr val="FF0000"/>
              </a:highlight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A5DE1-7C94-4D39-ACDF-EFEFB59342E7}"/>
              </a:ext>
            </a:extLst>
          </p:cNvPr>
          <p:cNvSpPr txBox="1"/>
          <p:nvPr/>
        </p:nvSpPr>
        <p:spPr>
          <a:xfrm>
            <a:off x="3608344" y="6355017"/>
            <a:ext cx="424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واحدآموزش سلامت بیمارستان شریعتی بندرعباس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D93F37-F2B3-4E3C-A0E1-9F61E3A7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606" y="0"/>
            <a:ext cx="3313608" cy="21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18C367D5-C1E3-420E-B86E-C0E18D7AB4CA}"/>
              </a:ext>
            </a:extLst>
          </p:cNvPr>
          <p:cNvSpPr/>
          <p:nvPr/>
        </p:nvSpPr>
        <p:spPr>
          <a:xfrm>
            <a:off x="2443655" y="2382071"/>
            <a:ext cx="6984124" cy="19706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36F41-3F8C-479D-A21A-A6EAB14D735E}"/>
              </a:ext>
            </a:extLst>
          </p:cNvPr>
          <p:cNvSpPr txBox="1"/>
          <p:nvPr/>
        </p:nvSpPr>
        <p:spPr>
          <a:xfrm>
            <a:off x="3137338" y="3105806"/>
            <a:ext cx="611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rgbClr val="FFFF00"/>
                </a:solidFill>
                <a:highlight>
                  <a:srgbClr val="FF0000"/>
                </a:highlight>
                <a:cs typeface="B Titr" panose="00000700000000000000" pitchFamily="2" charset="-78"/>
              </a:rPr>
              <a:t>فعالیت بخش های مختلف بیمارستان شریعتی</a:t>
            </a:r>
            <a:endParaRPr lang="en-US" sz="2800" dirty="0">
              <a:solidFill>
                <a:srgbClr val="FFFF00"/>
              </a:solidFill>
              <a:highlight>
                <a:srgbClr val="FF0000"/>
              </a:highlight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ECBC1B-D7E0-4176-9CBA-8E45B76C13E2}"/>
              </a:ext>
            </a:extLst>
          </p:cNvPr>
          <p:cNvSpPr txBox="1"/>
          <p:nvPr/>
        </p:nvSpPr>
        <p:spPr>
          <a:xfrm>
            <a:off x="4351283" y="6350919"/>
            <a:ext cx="316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اردیبهشت1401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82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913" y="1841680"/>
            <a:ext cx="9144000" cy="2477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000" dirty="0">
                <a:cs typeface="B Zar" panose="00000400000000000000" pitchFamily="2" charset="-78"/>
              </a:rPr>
              <a:t>روزانه تعداد زیادی از هم نوعان ما در کشور، جان خود را در اثر نرسیدن به موقع اعضای اهدایی از دست می‌دهند و این در حالی است که هر بیمار مرگ مغزی می‌تواند با اهدای اعضای خود، جان ۸ انسان دیگر را نجات دهد. در ‌واقع، تنها راه ادامه‌ی حیات برای بسیاری از بیماران مبتلا به نارسایی قلبی و کلیوی، افرادی که دچار مشکلات کبد هستند و … اهدای عضو است.</a:t>
            </a:r>
          </a:p>
        </p:txBody>
      </p:sp>
    </p:spTree>
    <p:extLst>
      <p:ext uri="{BB962C8B-B14F-4D97-AF65-F5344CB8AC3E}">
        <p14:creationId xmlns:p14="http://schemas.microsoft.com/office/powerpoint/2010/main" val="32423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8CF48E-DD68-49C3-B3F5-77939236AD9F}"/>
              </a:ext>
            </a:extLst>
          </p:cNvPr>
          <p:cNvSpPr/>
          <p:nvPr/>
        </p:nvSpPr>
        <p:spPr>
          <a:xfrm>
            <a:off x="388808" y="696748"/>
            <a:ext cx="1513490" cy="16680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جراحی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  <a:cs typeface="B Titr" panose="00000700000000000000" pitchFamily="2" charset="-78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9CEAE278-AF57-458F-90D1-CC5018DC5F29}"/>
              </a:ext>
            </a:extLst>
          </p:cNvPr>
          <p:cNvSpPr/>
          <p:nvPr/>
        </p:nvSpPr>
        <p:spPr>
          <a:xfrm>
            <a:off x="0" y="2691685"/>
            <a:ext cx="2569779" cy="20300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schemeClr val="tx1"/>
                </a:solidFill>
                <a:cs typeface="B Titr" panose="00000700000000000000" pitchFamily="2" charset="-78"/>
              </a:rPr>
              <a:t>پیام </a:t>
            </a: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بهداشتی</a:t>
            </a:r>
          </a:p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آموزش گروهی</a:t>
            </a:r>
          </a:p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بردآموزشی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511" y="301254"/>
            <a:ext cx="4624052" cy="3081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912" y="4159879"/>
            <a:ext cx="4379891" cy="2463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304" y="1530788"/>
            <a:ext cx="4579958" cy="4189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5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225E53BC-C2BC-41B8-AAA0-F736E911A22A}"/>
              </a:ext>
            </a:extLst>
          </p:cNvPr>
          <p:cNvSpPr/>
          <p:nvPr/>
        </p:nvSpPr>
        <p:spPr>
          <a:xfrm rot="19372713">
            <a:off x="62716" y="497271"/>
            <a:ext cx="1986455" cy="8513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nicu</a:t>
            </a:r>
            <a:endParaRPr lang="en-US" sz="2400" b="1" dirty="0">
              <a:solidFill>
                <a:schemeClr val="tx1"/>
              </a:solidFill>
              <a:highlight>
                <a:srgbClr val="FFFF00"/>
              </a:highlight>
              <a:cs typeface="B Titr" panose="00000700000000000000" pitchFamily="2" charset="-78"/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87DDCE5B-78A8-4A19-B7F5-9C066E38EF20}"/>
              </a:ext>
            </a:extLst>
          </p:cNvPr>
          <p:cNvSpPr/>
          <p:nvPr/>
        </p:nvSpPr>
        <p:spPr>
          <a:xfrm rot="19396962">
            <a:off x="1954174" y="653997"/>
            <a:ext cx="1904115" cy="98282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پوستر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134" y="590841"/>
            <a:ext cx="3990104" cy="5647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3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FD6D7C52-FFC4-4597-A458-FDECC6DA44D8}"/>
              </a:ext>
            </a:extLst>
          </p:cNvPr>
          <p:cNvSpPr/>
          <p:nvPr/>
        </p:nvSpPr>
        <p:spPr>
          <a:xfrm rot="20508880">
            <a:off x="315311" y="455816"/>
            <a:ext cx="1560786" cy="156078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زایشگاه</a:t>
            </a:r>
            <a:endParaRPr lang="en-US" sz="2400" dirty="0">
              <a:solidFill>
                <a:schemeClr val="tx1"/>
              </a:solidFill>
              <a:highlight>
                <a:srgbClr val="FFFF00"/>
              </a:highlight>
              <a:cs typeface="B Titr" panose="00000700000000000000" pitchFamily="2" charset="-78"/>
            </a:endParaRPr>
          </a:p>
        </p:txBody>
      </p:sp>
      <p:sp>
        <p:nvSpPr>
          <p:cNvPr id="7" name="Flowchart: Predefined Process 6">
            <a:extLst>
              <a:ext uri="{FF2B5EF4-FFF2-40B4-BE49-F238E27FC236}">
                <a16:creationId xmlns:a16="http://schemas.microsoft.com/office/drawing/2014/main" id="{BC8AFF5E-170F-41A3-919D-57340DBE39CE}"/>
              </a:ext>
            </a:extLst>
          </p:cNvPr>
          <p:cNvSpPr/>
          <p:nvPr/>
        </p:nvSpPr>
        <p:spPr>
          <a:xfrm rot="20602754">
            <a:off x="325290" y="2316839"/>
            <a:ext cx="2033752" cy="179726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پوستر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718" r="23919" b="6338"/>
          <a:stretch/>
        </p:blipFill>
        <p:spPr>
          <a:xfrm>
            <a:off x="3799267" y="629235"/>
            <a:ext cx="4559122" cy="53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C6CBB316-F69D-4286-AB3E-4E8423139965}"/>
              </a:ext>
            </a:extLst>
          </p:cNvPr>
          <p:cNvSpPr/>
          <p:nvPr/>
        </p:nvSpPr>
        <p:spPr>
          <a:xfrm rot="20147546">
            <a:off x="250697" y="312036"/>
            <a:ext cx="1870199" cy="16238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  <a:highlight>
                  <a:srgbClr val="FFFF00"/>
                </a:highlight>
                <a:cs typeface="B Titr" panose="00000700000000000000" pitchFamily="2" charset="-78"/>
              </a:rPr>
              <a:t>نوزادان</a:t>
            </a:r>
            <a:endParaRPr lang="en-US" sz="1200" dirty="0">
              <a:solidFill>
                <a:schemeClr val="tx1"/>
              </a:solidFill>
              <a:highlight>
                <a:srgbClr val="FFFF00"/>
              </a:highlight>
              <a:cs typeface="B Titr" panose="00000700000000000000" pitchFamily="2" charset="-78"/>
            </a:endParaRPr>
          </a:p>
        </p:txBody>
      </p:sp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7463CF5B-B53A-4A41-ABFD-C5D116CA4154}"/>
              </a:ext>
            </a:extLst>
          </p:cNvPr>
          <p:cNvSpPr/>
          <p:nvPr/>
        </p:nvSpPr>
        <p:spPr>
          <a:xfrm>
            <a:off x="0" y="2948152"/>
            <a:ext cx="2159876" cy="166192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solidFill>
                  <a:schemeClr val="tx1"/>
                </a:solidFill>
                <a:cs typeface="B Titr" panose="00000700000000000000" pitchFamily="2" charset="-78"/>
              </a:rPr>
              <a:t>بردآموزشی</a:t>
            </a:r>
          </a:p>
          <a:p>
            <a:pPr algn="ctr"/>
            <a:r>
              <a:rPr lang="fa-IR" sz="1200" dirty="0" smtClean="0">
                <a:solidFill>
                  <a:schemeClr val="tx1"/>
                </a:solidFill>
                <a:cs typeface="B Titr" panose="00000700000000000000" pitchFamily="2" charset="-78"/>
              </a:rPr>
              <a:t>پوستر</a:t>
            </a:r>
            <a:endParaRPr lang="en-US" sz="1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389" y="267590"/>
            <a:ext cx="4765721" cy="3574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508" y="4057832"/>
            <a:ext cx="4721449" cy="26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832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405</TotalTime>
  <Words>156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 Titr</vt:lpstr>
      <vt:lpstr>B Zar</vt:lpstr>
      <vt:lpstr>Open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edari</cp:lastModifiedBy>
  <cp:revision>162</cp:revision>
  <dcterms:created xsi:type="dcterms:W3CDTF">2022-01-29T04:42:10Z</dcterms:created>
  <dcterms:modified xsi:type="dcterms:W3CDTF">2022-05-28T05:02:08Z</dcterms:modified>
</cp:coreProperties>
</file>