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sldIdLst>
    <p:sldId id="256" r:id="rId2"/>
    <p:sldId id="257" r:id="rId3"/>
    <p:sldId id="258" r:id="rId4"/>
    <p:sldId id="269" r:id="rId5"/>
    <p:sldId id="259" r:id="rId6"/>
    <p:sldId id="275" r:id="rId7"/>
    <p:sldId id="260" r:id="rId8"/>
    <p:sldId id="261" r:id="rId9"/>
    <p:sldId id="262" r:id="rId10"/>
    <p:sldId id="265" r:id="rId11"/>
    <p:sldId id="263" r:id="rId12"/>
    <p:sldId id="264" r:id="rId13"/>
    <p:sldId id="266" r:id="rId14"/>
    <p:sldId id="267" r:id="rId15"/>
    <p:sldId id="274" r:id="rId16"/>
    <p:sldId id="268" r:id="rId17"/>
    <p:sldId id="270" r:id="rId18"/>
    <p:sldId id="271" r:id="rId19"/>
    <p:sldId id="273" r:id="rId20"/>
    <p:sldId id="27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63" d="100"/>
          <a:sy n="63" d="100"/>
        </p:scale>
        <p:origin x="84"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5F0AED-B02F-4942-A9E2-D48139AB96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21C13-D847-436A-867F-7700055C12FD}" type="slidenum">
              <a:rPr lang="en-US" smtClean="0"/>
              <a:t>‹#›</a:t>
            </a:fld>
            <a:endParaRPr lang="en-US"/>
          </a:p>
        </p:txBody>
      </p:sp>
    </p:spTree>
    <p:extLst>
      <p:ext uri="{BB962C8B-B14F-4D97-AF65-F5344CB8AC3E}">
        <p14:creationId xmlns:p14="http://schemas.microsoft.com/office/powerpoint/2010/main" val="2454450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5F0AED-B02F-4942-A9E2-D48139AB969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E21C13-D847-436A-867F-7700055C12FD}" type="slidenum">
              <a:rPr lang="en-US" smtClean="0"/>
              <a:t>‹#›</a:t>
            </a:fld>
            <a:endParaRPr lang="en-US"/>
          </a:p>
        </p:txBody>
      </p:sp>
    </p:spTree>
    <p:extLst>
      <p:ext uri="{BB962C8B-B14F-4D97-AF65-F5344CB8AC3E}">
        <p14:creationId xmlns:p14="http://schemas.microsoft.com/office/powerpoint/2010/main" val="2757281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65F0AED-B02F-4942-A9E2-D48139AB96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21C13-D847-436A-867F-7700055C12FD}" type="slidenum">
              <a:rPr lang="en-US" smtClean="0"/>
              <a:t>‹#›</a:t>
            </a:fld>
            <a:endParaRPr lang="en-US"/>
          </a:p>
        </p:txBody>
      </p:sp>
    </p:spTree>
    <p:extLst>
      <p:ext uri="{BB962C8B-B14F-4D97-AF65-F5344CB8AC3E}">
        <p14:creationId xmlns:p14="http://schemas.microsoft.com/office/powerpoint/2010/main" val="2502154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65F0AED-B02F-4942-A9E2-D48139AB96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21C13-D847-436A-867F-7700055C12FD}"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36336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F0AED-B02F-4942-A9E2-D48139AB96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21C13-D847-436A-867F-7700055C12FD}" type="slidenum">
              <a:rPr lang="en-US" smtClean="0"/>
              <a:t>‹#›</a:t>
            </a:fld>
            <a:endParaRPr lang="en-US"/>
          </a:p>
        </p:txBody>
      </p:sp>
    </p:spTree>
    <p:extLst>
      <p:ext uri="{BB962C8B-B14F-4D97-AF65-F5344CB8AC3E}">
        <p14:creationId xmlns:p14="http://schemas.microsoft.com/office/powerpoint/2010/main" val="1894322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65F0AED-B02F-4942-A9E2-D48139AB969F}" type="datetimeFigureOut">
              <a:rPr lang="en-US" smtClean="0"/>
              <a:t>12/6/2021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21C13-D847-436A-867F-7700055C12FD}" type="slidenum">
              <a:rPr lang="en-US" smtClean="0"/>
              <a:t>‹#›</a:t>
            </a:fld>
            <a:endParaRPr lang="en-US"/>
          </a:p>
        </p:txBody>
      </p:sp>
    </p:spTree>
    <p:extLst>
      <p:ext uri="{BB962C8B-B14F-4D97-AF65-F5344CB8AC3E}">
        <p14:creationId xmlns:p14="http://schemas.microsoft.com/office/powerpoint/2010/main" val="1118371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65F0AED-B02F-4942-A9E2-D48139AB969F}" type="datetimeFigureOut">
              <a:rPr lang="en-US" smtClean="0"/>
              <a:t>12/6/2021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21C13-D847-436A-867F-7700055C12FD}" type="slidenum">
              <a:rPr lang="en-US" smtClean="0"/>
              <a:t>‹#›</a:t>
            </a:fld>
            <a:endParaRPr lang="en-US"/>
          </a:p>
        </p:txBody>
      </p:sp>
    </p:spTree>
    <p:extLst>
      <p:ext uri="{BB962C8B-B14F-4D97-AF65-F5344CB8AC3E}">
        <p14:creationId xmlns:p14="http://schemas.microsoft.com/office/powerpoint/2010/main" val="2420820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F0AED-B02F-4942-A9E2-D48139AB96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21C13-D847-436A-867F-7700055C12FD}" type="slidenum">
              <a:rPr lang="en-US" smtClean="0"/>
              <a:t>‹#›</a:t>
            </a:fld>
            <a:endParaRPr lang="en-US"/>
          </a:p>
        </p:txBody>
      </p:sp>
    </p:spTree>
    <p:extLst>
      <p:ext uri="{BB962C8B-B14F-4D97-AF65-F5344CB8AC3E}">
        <p14:creationId xmlns:p14="http://schemas.microsoft.com/office/powerpoint/2010/main" val="4067082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F0AED-B02F-4942-A9E2-D48139AB96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21C13-D847-436A-867F-7700055C12FD}" type="slidenum">
              <a:rPr lang="en-US" smtClean="0"/>
              <a:t>‹#›</a:t>
            </a:fld>
            <a:endParaRPr lang="en-US"/>
          </a:p>
        </p:txBody>
      </p:sp>
    </p:spTree>
    <p:extLst>
      <p:ext uri="{BB962C8B-B14F-4D97-AF65-F5344CB8AC3E}">
        <p14:creationId xmlns:p14="http://schemas.microsoft.com/office/powerpoint/2010/main" val="1697696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365F0AED-B02F-4942-A9E2-D48139AB96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21C13-D847-436A-867F-7700055C12FD}" type="slidenum">
              <a:rPr lang="en-US" smtClean="0"/>
              <a:t>‹#›</a:t>
            </a:fld>
            <a:endParaRPr lang="en-US"/>
          </a:p>
        </p:txBody>
      </p:sp>
    </p:spTree>
    <p:extLst>
      <p:ext uri="{BB962C8B-B14F-4D97-AF65-F5344CB8AC3E}">
        <p14:creationId xmlns:p14="http://schemas.microsoft.com/office/powerpoint/2010/main" val="4246619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F0AED-B02F-4942-A9E2-D48139AB96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21C13-D847-436A-867F-7700055C12FD}" type="slidenum">
              <a:rPr lang="en-US" smtClean="0"/>
              <a:t>‹#›</a:t>
            </a:fld>
            <a:endParaRPr lang="en-US"/>
          </a:p>
        </p:txBody>
      </p:sp>
    </p:spTree>
    <p:extLst>
      <p:ext uri="{BB962C8B-B14F-4D97-AF65-F5344CB8AC3E}">
        <p14:creationId xmlns:p14="http://schemas.microsoft.com/office/powerpoint/2010/main" val="3040542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5F0AED-B02F-4942-A9E2-D48139AB969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E21C13-D847-436A-867F-7700055C12FD}" type="slidenum">
              <a:rPr lang="en-US" smtClean="0"/>
              <a:t>‹#›</a:t>
            </a:fld>
            <a:endParaRPr lang="en-US"/>
          </a:p>
        </p:txBody>
      </p:sp>
    </p:spTree>
    <p:extLst>
      <p:ext uri="{BB962C8B-B14F-4D97-AF65-F5344CB8AC3E}">
        <p14:creationId xmlns:p14="http://schemas.microsoft.com/office/powerpoint/2010/main" val="2449791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5F0AED-B02F-4942-A9E2-D48139AB969F}"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E21C13-D847-436A-867F-7700055C12FD}" type="slidenum">
              <a:rPr lang="en-US" smtClean="0"/>
              <a:t>‹#›</a:t>
            </a:fld>
            <a:endParaRPr lang="en-US"/>
          </a:p>
        </p:txBody>
      </p:sp>
    </p:spTree>
    <p:extLst>
      <p:ext uri="{BB962C8B-B14F-4D97-AF65-F5344CB8AC3E}">
        <p14:creationId xmlns:p14="http://schemas.microsoft.com/office/powerpoint/2010/main" val="542508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365F0AED-B02F-4942-A9E2-D48139AB969F}" type="datetimeFigureOut">
              <a:rPr lang="en-US" smtClean="0"/>
              <a:t>12/6/2021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9EE21C13-D847-436A-867F-7700055C12FD}" type="slidenum">
              <a:rPr lang="en-US" smtClean="0"/>
              <a:t>‹#›</a:t>
            </a:fld>
            <a:endParaRPr lang="en-US"/>
          </a:p>
        </p:txBody>
      </p:sp>
    </p:spTree>
    <p:extLst>
      <p:ext uri="{BB962C8B-B14F-4D97-AF65-F5344CB8AC3E}">
        <p14:creationId xmlns:p14="http://schemas.microsoft.com/office/powerpoint/2010/main" val="2717736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65F0AED-B02F-4942-A9E2-D48139AB969F}" type="datetimeFigureOut">
              <a:rPr lang="en-US" smtClean="0"/>
              <a:t>12/6/2021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9EE21C13-D847-436A-867F-7700055C12FD}" type="slidenum">
              <a:rPr lang="en-US" smtClean="0"/>
              <a:t>‹#›</a:t>
            </a:fld>
            <a:endParaRPr lang="en-US"/>
          </a:p>
        </p:txBody>
      </p:sp>
    </p:spTree>
    <p:extLst>
      <p:ext uri="{BB962C8B-B14F-4D97-AF65-F5344CB8AC3E}">
        <p14:creationId xmlns:p14="http://schemas.microsoft.com/office/powerpoint/2010/main" val="14619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365F0AED-B02F-4942-A9E2-D48139AB969F}" type="datetimeFigureOut">
              <a:rPr lang="en-US" smtClean="0"/>
              <a:t>12/6/2021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9EE21C13-D847-436A-867F-7700055C12FD}" type="slidenum">
              <a:rPr lang="en-US" smtClean="0"/>
              <a:t>‹#›</a:t>
            </a:fld>
            <a:endParaRPr lang="en-US"/>
          </a:p>
        </p:txBody>
      </p:sp>
    </p:spTree>
    <p:extLst>
      <p:ext uri="{BB962C8B-B14F-4D97-AF65-F5344CB8AC3E}">
        <p14:creationId xmlns:p14="http://schemas.microsoft.com/office/powerpoint/2010/main" val="2498605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5F0AED-B02F-4942-A9E2-D48139AB969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E21C13-D847-436A-867F-7700055C12FD}" type="slidenum">
              <a:rPr lang="en-US" smtClean="0"/>
              <a:t>‹#›</a:t>
            </a:fld>
            <a:endParaRPr lang="en-US"/>
          </a:p>
        </p:txBody>
      </p:sp>
    </p:spTree>
    <p:extLst>
      <p:ext uri="{BB962C8B-B14F-4D97-AF65-F5344CB8AC3E}">
        <p14:creationId xmlns:p14="http://schemas.microsoft.com/office/powerpoint/2010/main" val="1401339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65F0AED-B02F-4942-A9E2-D48139AB969F}" type="datetimeFigureOut">
              <a:rPr lang="en-US" smtClean="0"/>
              <a:t>12/6/2021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EE21C13-D847-436A-867F-7700055C12FD}" type="slidenum">
              <a:rPr lang="en-US" smtClean="0"/>
              <a:t>‹#›</a:t>
            </a:fld>
            <a:endParaRPr lang="en-US"/>
          </a:p>
        </p:txBody>
      </p:sp>
    </p:spTree>
    <p:extLst>
      <p:ext uri="{BB962C8B-B14F-4D97-AF65-F5344CB8AC3E}">
        <p14:creationId xmlns:p14="http://schemas.microsoft.com/office/powerpoint/2010/main" val="3602504209"/>
      </p:ext>
    </p:extLst>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8.jpeg"/><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image" Target="../media/image7.gif"/><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8.jpeg"/><Relationship Id="rId4" Type="http://schemas.openxmlformats.org/officeDocument/2006/relationships/image" Target="../media/image7.gif"/></Relationships>
</file>

<file path=ppt/slides/_rels/slide1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8.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image" Target="../media/image7.gi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19.jpg"/><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7.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0044" y="0"/>
            <a:ext cx="3138311" cy="2122311"/>
          </a:xfrm>
          <a:prstGeom prst="rect">
            <a:avLst/>
          </a:prstGeom>
        </p:spPr>
      </p:pic>
      <p:sp>
        <p:nvSpPr>
          <p:cNvPr id="11" name="TextBox 10"/>
          <p:cNvSpPr txBox="1"/>
          <p:nvPr/>
        </p:nvSpPr>
        <p:spPr>
          <a:xfrm>
            <a:off x="5358941" y="6400800"/>
            <a:ext cx="2359378" cy="369332"/>
          </a:xfrm>
          <a:prstGeom prst="rect">
            <a:avLst/>
          </a:prstGeom>
          <a:noFill/>
        </p:spPr>
        <p:txBody>
          <a:bodyPr wrap="square" rtlCol="0">
            <a:spAutoFit/>
          </a:bodyPr>
          <a:lstStyle/>
          <a:p>
            <a:r>
              <a:rPr lang="fa-IR" dirty="0"/>
              <a:t>واحد آموزش سلامت</a:t>
            </a:r>
            <a:endParaRPr lang="en-US" dirty="0"/>
          </a:p>
        </p:txBody>
      </p:sp>
      <p:sp>
        <p:nvSpPr>
          <p:cNvPr id="12" name="Rectangle 11"/>
          <p:cNvSpPr/>
          <p:nvPr/>
        </p:nvSpPr>
        <p:spPr>
          <a:xfrm>
            <a:off x="4651021" y="2303698"/>
            <a:ext cx="3296356" cy="327378"/>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054141" y="2272783"/>
            <a:ext cx="2664178" cy="400110"/>
          </a:xfrm>
          <a:prstGeom prst="rect">
            <a:avLst/>
          </a:prstGeom>
          <a:noFill/>
        </p:spPr>
        <p:txBody>
          <a:bodyPr wrap="square" rtlCol="0">
            <a:spAutoFit/>
          </a:bodyPr>
          <a:lstStyle/>
          <a:p>
            <a:r>
              <a:rPr lang="fa-IR" sz="2000" dirty="0">
                <a:solidFill>
                  <a:schemeClr val="bg1"/>
                </a:solidFill>
                <a:cs typeface="B Nazanin" panose="00000400000000000000" pitchFamily="2" charset="-78"/>
              </a:rPr>
              <a:t>بیمارستان شریعتی بندرعباس </a:t>
            </a:r>
            <a:endParaRPr lang="en-US" sz="2000" dirty="0">
              <a:solidFill>
                <a:schemeClr val="bg1"/>
              </a:solidFill>
              <a:cs typeface="B Nazanin" panose="00000400000000000000" pitchFamily="2" charset="-78"/>
            </a:endParaRPr>
          </a:p>
        </p:txBody>
      </p:sp>
      <p:sp>
        <p:nvSpPr>
          <p:cNvPr id="15" name="Rounded Rectangle 14"/>
          <p:cNvSpPr/>
          <p:nvPr/>
        </p:nvSpPr>
        <p:spPr>
          <a:xfrm>
            <a:off x="4230051" y="2980020"/>
            <a:ext cx="4312357" cy="175381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933243" y="3287284"/>
            <a:ext cx="4086577" cy="1446550"/>
          </a:xfrm>
          <a:prstGeom prst="rect">
            <a:avLst/>
          </a:prstGeom>
          <a:noFill/>
        </p:spPr>
        <p:txBody>
          <a:bodyPr wrap="square" rtlCol="0">
            <a:spAutoFit/>
          </a:bodyPr>
          <a:lstStyle/>
          <a:p>
            <a:r>
              <a:rPr lang="fa-IR" sz="4400" dirty="0">
                <a:solidFill>
                  <a:schemeClr val="bg1"/>
                </a:solidFill>
                <a:cs typeface="B Nazanin" panose="00000400000000000000" pitchFamily="2" charset="-78"/>
              </a:rPr>
              <a:t>روز جهانی ایدز </a:t>
            </a:r>
          </a:p>
          <a:p>
            <a:r>
              <a:rPr lang="fa-IR" sz="4400" dirty="0">
                <a:solidFill>
                  <a:schemeClr val="bg1"/>
                </a:solidFill>
                <a:cs typeface="B Nazanin" panose="00000400000000000000" pitchFamily="2" charset="-78"/>
              </a:rPr>
              <a:t>10 اذر1400</a:t>
            </a:r>
            <a:r>
              <a:rPr lang="fa-IR" sz="4400" dirty="0"/>
              <a:t> </a:t>
            </a:r>
            <a:r>
              <a:rPr lang="fa-IR" dirty="0"/>
              <a:t> </a:t>
            </a:r>
          </a:p>
        </p:txBody>
      </p:sp>
      <p:pic>
        <p:nvPicPr>
          <p:cNvPr id="4098" name="Picture 2" descr="در هر ثانیه یک انسان بر اثر ایدز به کام مرگ فرو می رود. | دانشگاه">
            <a:extLst>
              <a:ext uri="{FF2B5EF4-FFF2-40B4-BE49-F238E27FC236}">
                <a16:creationId xmlns:a16="http://schemas.microsoft.com/office/drawing/2014/main" id="{7E5F4EC0-56E4-4A37-9B28-BA5138506A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27334"/>
            <a:ext cx="991551" cy="9469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عکس نوشته روز جهانی ایدز؛ عکس پروفایل روز جهانی ایدز">
            <a:extLst>
              <a:ext uri="{FF2B5EF4-FFF2-40B4-BE49-F238E27FC236}">
                <a16:creationId xmlns:a16="http://schemas.microsoft.com/office/drawing/2014/main" id="{53BFE738-793B-45D0-A23F-821B13B921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83812"/>
            <a:ext cx="991551" cy="9741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ایدز">
            <a:extLst>
              <a:ext uri="{FF2B5EF4-FFF2-40B4-BE49-F238E27FC236}">
                <a16:creationId xmlns:a16="http://schemas.microsoft.com/office/drawing/2014/main" id="{ACC23A64-6859-4540-8590-9CC4AB241C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726" y="157863"/>
            <a:ext cx="3048002" cy="52585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ایدز">
            <a:extLst>
              <a:ext uri="{FF2B5EF4-FFF2-40B4-BE49-F238E27FC236}">
                <a16:creationId xmlns:a16="http://schemas.microsoft.com/office/drawing/2014/main" id="{7DE4E441-D08A-4DA8-99F3-7D42C35DD1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21232" y="157863"/>
            <a:ext cx="2836900" cy="52273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631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8530" y="334850"/>
            <a:ext cx="4881093" cy="560231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Explosion 1 2"/>
          <p:cNvSpPr/>
          <p:nvPr/>
        </p:nvSpPr>
        <p:spPr>
          <a:xfrm>
            <a:off x="-483" y="3136005"/>
            <a:ext cx="2748782" cy="2743200"/>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rtl="1"/>
            <a:r>
              <a:rPr lang="fa-IR" dirty="0">
                <a:solidFill>
                  <a:schemeClr val="bg1"/>
                </a:solidFill>
                <a:cs typeface="B Titr" panose="00000700000000000000" pitchFamily="2" charset="-78"/>
              </a:rPr>
              <a:t> </a:t>
            </a:r>
            <a:endParaRPr lang="en-US" dirty="0">
              <a:solidFill>
                <a:schemeClr val="bg1"/>
              </a:solidFill>
              <a:cs typeface="B Titr" panose="00000700000000000000" pitchFamily="2" charset="-78"/>
            </a:endParaRPr>
          </a:p>
          <a:p>
            <a:pPr algn="l" rtl="1"/>
            <a:r>
              <a:rPr lang="fa-IR" dirty="0">
                <a:solidFill>
                  <a:schemeClr val="bg1"/>
                </a:solidFill>
                <a:cs typeface="B Titr" panose="00000700000000000000" pitchFamily="2" charset="-78"/>
              </a:rPr>
              <a:t>تست رپید</a:t>
            </a:r>
            <a:r>
              <a:rPr lang="en-US" dirty="0">
                <a:solidFill>
                  <a:schemeClr val="bg1"/>
                </a:solidFill>
                <a:cs typeface="B Titr" panose="00000700000000000000" pitchFamily="2" charset="-78"/>
              </a:rPr>
              <a:t>HIV</a:t>
            </a:r>
          </a:p>
        </p:txBody>
      </p:sp>
      <p:sp>
        <p:nvSpPr>
          <p:cNvPr id="4" name="Flowchart: Preparation 3">
            <a:extLst>
              <a:ext uri="{FF2B5EF4-FFF2-40B4-BE49-F238E27FC236}">
                <a16:creationId xmlns:a16="http://schemas.microsoft.com/office/drawing/2014/main" id="{54419D5A-8757-432C-9DFD-F4AE40D4589F}"/>
              </a:ext>
            </a:extLst>
          </p:cNvPr>
          <p:cNvSpPr/>
          <p:nvPr/>
        </p:nvSpPr>
        <p:spPr>
          <a:xfrm>
            <a:off x="0" y="865383"/>
            <a:ext cx="2636520" cy="1211580"/>
          </a:xfrm>
          <a:prstGeom prst="flowChartPreparatio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dirty="0">
                <a:solidFill>
                  <a:schemeClr val="bg1"/>
                </a:solidFill>
                <a:cs typeface="B Titr" panose="00000700000000000000" pitchFamily="2" charset="-78"/>
              </a:rPr>
              <a:t>اورژانس</a:t>
            </a:r>
            <a:endParaRPr lang="en-US" dirty="0">
              <a:solidFill>
                <a:schemeClr val="bg1"/>
              </a:solidFill>
              <a:cs typeface="B Titr" panose="00000700000000000000" pitchFamily="2" charset="-78"/>
            </a:endParaRPr>
          </a:p>
        </p:txBody>
      </p:sp>
      <p:pic>
        <p:nvPicPr>
          <p:cNvPr id="5" name="Picture 2" descr="در هر ثانیه یک انسان بر اثر ایدز به کام مرگ فرو می رود. | دانشگاه">
            <a:extLst>
              <a:ext uri="{FF2B5EF4-FFF2-40B4-BE49-F238E27FC236}">
                <a16:creationId xmlns:a16="http://schemas.microsoft.com/office/drawing/2014/main" id="{F6D6FAE8-1D2C-4812-AE17-E656A16892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27334"/>
            <a:ext cx="991551" cy="94693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عکس نوشته روز جهانی ایدز؛ عکس پروفایل روز جهانی ایدز">
            <a:extLst>
              <a:ext uri="{FF2B5EF4-FFF2-40B4-BE49-F238E27FC236}">
                <a16:creationId xmlns:a16="http://schemas.microsoft.com/office/drawing/2014/main" id="{C05F2015-C665-46E3-B501-0127FC08E5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83812"/>
            <a:ext cx="991551" cy="9741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بیماری ایدز و مراحل ابتلا به ویروس HIV چیست؟">
            <a:extLst>
              <a:ext uri="{FF2B5EF4-FFF2-40B4-BE49-F238E27FC236}">
                <a16:creationId xmlns:a16="http://schemas.microsoft.com/office/drawing/2014/main" id="{EF200880-2D68-499A-94AF-B182E43887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7205" y="3591300"/>
            <a:ext cx="3366269" cy="3143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descr="بیماری ایدز ویروس اچ آی وی حقایق و شایعات | سلامتی 24">
            <a:extLst>
              <a:ext uri="{FF2B5EF4-FFF2-40B4-BE49-F238E27FC236}">
                <a16:creationId xmlns:a16="http://schemas.microsoft.com/office/drawing/2014/main" id="{0A3BECE6-EDF6-4A80-A1F8-667FCF728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8898" y="334850"/>
            <a:ext cx="3934576" cy="3053188"/>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Terminator 5">
            <a:extLst>
              <a:ext uri="{FF2B5EF4-FFF2-40B4-BE49-F238E27FC236}">
                <a16:creationId xmlns:a16="http://schemas.microsoft.com/office/drawing/2014/main" id="{07F44B89-2FF9-46E4-9D10-481E747DF5DE}"/>
              </a:ext>
            </a:extLst>
          </p:cNvPr>
          <p:cNvSpPr/>
          <p:nvPr/>
        </p:nvSpPr>
        <p:spPr>
          <a:xfrm>
            <a:off x="3452706" y="2907405"/>
            <a:ext cx="2346960" cy="457200"/>
          </a:xfrm>
          <a:prstGeom prst="flowChartTerminator">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a-IR" sz="1100" dirty="0">
                <a:solidFill>
                  <a:schemeClr val="bg1"/>
                </a:solidFill>
                <a:cs typeface="B Titr" panose="00000700000000000000" pitchFamily="2" charset="-78"/>
              </a:rPr>
              <a:t>واحد اموزش سلامت بیمارستان شریعتی</a:t>
            </a:r>
            <a:endParaRPr lang="en-US" sz="1100" dirty="0">
              <a:solidFill>
                <a:schemeClr val="bg1"/>
              </a:solidFill>
              <a:cs typeface="B Titr" panose="00000700000000000000" pitchFamily="2" charset="-78"/>
            </a:endParaRPr>
          </a:p>
        </p:txBody>
      </p:sp>
      <p:sp>
        <p:nvSpPr>
          <p:cNvPr id="7" name="Flowchart: Process 6">
            <a:extLst>
              <a:ext uri="{FF2B5EF4-FFF2-40B4-BE49-F238E27FC236}">
                <a16:creationId xmlns:a16="http://schemas.microsoft.com/office/drawing/2014/main" id="{849F1A47-DF66-407C-8A8E-E486B9EC519E}"/>
              </a:ext>
            </a:extLst>
          </p:cNvPr>
          <p:cNvSpPr/>
          <p:nvPr/>
        </p:nvSpPr>
        <p:spPr>
          <a:xfrm>
            <a:off x="5334000" y="6197537"/>
            <a:ext cx="1259474" cy="537013"/>
          </a:xfrm>
          <a:prstGeom prst="flowChartProcess">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a-IR" sz="1000" dirty="0">
                <a:solidFill>
                  <a:schemeClr val="bg1"/>
                </a:solidFill>
                <a:cs typeface="B Titr" panose="00000700000000000000" pitchFamily="2" charset="-78"/>
              </a:rPr>
              <a:t>واحد اموزش سلامت بیمارستان شریعتی</a:t>
            </a:r>
            <a:endParaRPr lang="en-US" sz="1000" dirty="0">
              <a:solidFill>
                <a:schemeClr val="bg1"/>
              </a:solidFill>
              <a:cs typeface="B Titr" panose="00000700000000000000" pitchFamily="2" charset="-78"/>
            </a:endParaRPr>
          </a:p>
        </p:txBody>
      </p:sp>
    </p:spTree>
    <p:extLst>
      <p:ext uri="{BB962C8B-B14F-4D97-AF65-F5344CB8AC3E}">
        <p14:creationId xmlns:p14="http://schemas.microsoft.com/office/powerpoint/2010/main" val="1479554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3775" y="457200"/>
            <a:ext cx="4246474" cy="5151120"/>
          </a:xfrm>
          <a:prstGeom prst="rect">
            <a:avLst/>
          </a:prstGeom>
          <a:ln>
            <a:noFill/>
          </a:ln>
          <a:effectLst>
            <a:softEdge rad="112500"/>
          </a:effectLst>
        </p:spPr>
      </p:pic>
      <p:sp>
        <p:nvSpPr>
          <p:cNvPr id="5" name="Explosion 1 4"/>
          <p:cNvSpPr/>
          <p:nvPr/>
        </p:nvSpPr>
        <p:spPr>
          <a:xfrm>
            <a:off x="0" y="1119663"/>
            <a:ext cx="3104445" cy="3225801"/>
          </a:xfrm>
          <a:prstGeom prst="irregularSeal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a-IR" dirty="0">
              <a:solidFill>
                <a:schemeClr val="bg1"/>
              </a:solidFill>
              <a:cs typeface="B Titr" panose="00000700000000000000" pitchFamily="2" charset="-78"/>
            </a:endParaRPr>
          </a:p>
          <a:p>
            <a:pPr algn="ctr"/>
            <a:r>
              <a:rPr lang="fa-IR" dirty="0">
                <a:solidFill>
                  <a:schemeClr val="bg1"/>
                </a:solidFill>
                <a:cs typeface="B Titr" panose="00000700000000000000" pitchFamily="2" charset="-78"/>
              </a:rPr>
              <a:t>پیام بهداشتی،آموزش فردی،تراکت</a:t>
            </a:r>
            <a:endParaRPr lang="en-US" dirty="0">
              <a:solidFill>
                <a:schemeClr val="bg1"/>
              </a:solidFill>
              <a:cs typeface="B Titr" panose="00000700000000000000" pitchFamily="2" charset="-78"/>
            </a:endParaRPr>
          </a:p>
        </p:txBody>
      </p:sp>
      <p:sp>
        <p:nvSpPr>
          <p:cNvPr id="3" name="Rectangle: Diagonal Corners Snipped 2">
            <a:extLst>
              <a:ext uri="{FF2B5EF4-FFF2-40B4-BE49-F238E27FC236}">
                <a16:creationId xmlns:a16="http://schemas.microsoft.com/office/drawing/2014/main" id="{004EB400-BD31-4C46-BFD5-93E89301D0C3}"/>
              </a:ext>
            </a:extLst>
          </p:cNvPr>
          <p:cNvSpPr/>
          <p:nvPr/>
        </p:nvSpPr>
        <p:spPr>
          <a:xfrm>
            <a:off x="183912" y="129063"/>
            <a:ext cx="2499360" cy="990600"/>
          </a:xfrm>
          <a:prstGeom prst="snip2Diag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dirty="0">
                <a:solidFill>
                  <a:schemeClr val="bg1"/>
                </a:solidFill>
                <a:cs typeface="B Titr" panose="00000700000000000000" pitchFamily="2" charset="-78"/>
              </a:rPr>
              <a:t>جراحی</a:t>
            </a:r>
            <a:endParaRPr lang="en-US" dirty="0">
              <a:solidFill>
                <a:schemeClr val="bg1"/>
              </a:solidFill>
              <a:cs typeface="B Titr" panose="00000700000000000000" pitchFamily="2" charset="-78"/>
            </a:endParaRPr>
          </a:p>
        </p:txBody>
      </p:sp>
      <p:pic>
        <p:nvPicPr>
          <p:cNvPr id="3076" name="Picture 4" descr="در هر ثانیه یک انسان بر اثر ایدز به کام مرگ فرو می رود. | دانشگاه">
            <a:extLst>
              <a:ext uri="{FF2B5EF4-FFF2-40B4-BE49-F238E27FC236}">
                <a16:creationId xmlns:a16="http://schemas.microsoft.com/office/drawing/2014/main" id="{2F10EF83-EEB4-47C7-A958-EAB26E3B62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92025"/>
            <a:ext cx="906780" cy="865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بهداشتی ها|بهداشت مدارس|مربیان بهداشت">
            <a:extLst>
              <a:ext uri="{FF2B5EF4-FFF2-40B4-BE49-F238E27FC236}">
                <a16:creationId xmlns:a16="http://schemas.microsoft.com/office/drawing/2014/main" id="{8AC16788-91FA-42F7-8566-7272075B5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1535" y="3179144"/>
            <a:ext cx="4582239" cy="34098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Flowchart: Terminator 3">
            <a:extLst>
              <a:ext uri="{FF2B5EF4-FFF2-40B4-BE49-F238E27FC236}">
                <a16:creationId xmlns:a16="http://schemas.microsoft.com/office/drawing/2014/main" id="{B0A547DD-FF14-4254-AB80-41BF56AE73EE}"/>
              </a:ext>
            </a:extLst>
          </p:cNvPr>
          <p:cNvSpPr/>
          <p:nvPr/>
        </p:nvSpPr>
        <p:spPr>
          <a:xfrm>
            <a:off x="2959655" y="5992025"/>
            <a:ext cx="1417320" cy="432987"/>
          </a:xfrm>
          <a:prstGeom prst="flowChartTerminator">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a-IR" sz="900">
                <a:solidFill>
                  <a:schemeClr val="bg1"/>
                </a:solidFill>
                <a:cs typeface="B Titr" panose="00000700000000000000" pitchFamily="2" charset="-78"/>
              </a:rPr>
              <a:t>واحد اموزش سلامت بیمارستان شریعتی</a:t>
            </a:r>
            <a:endParaRPr lang="en-US" sz="900" dirty="0">
              <a:solidFill>
                <a:schemeClr val="bg1"/>
              </a:solidFill>
              <a:cs typeface="B Titr" panose="00000700000000000000" pitchFamily="2" charset="-78"/>
            </a:endParaRPr>
          </a:p>
        </p:txBody>
      </p:sp>
      <p:pic>
        <p:nvPicPr>
          <p:cNvPr id="8" name="Picture 2" descr="عکس نوشته روز جهانی ایدز؛ عکس پروفایل روز جهانی ایدز">
            <a:extLst>
              <a:ext uri="{FF2B5EF4-FFF2-40B4-BE49-F238E27FC236}">
                <a16:creationId xmlns:a16="http://schemas.microsoft.com/office/drawing/2014/main" id="{2198C118-11EC-418E-871A-002D0C8EB5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83812"/>
            <a:ext cx="991551" cy="974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575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6223" y="104421"/>
            <a:ext cx="5170312" cy="27008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1" y="3283971"/>
            <a:ext cx="5541433" cy="31198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Explosion 1 5"/>
          <p:cNvSpPr/>
          <p:nvPr/>
        </p:nvSpPr>
        <p:spPr>
          <a:xfrm>
            <a:off x="33829" y="3428999"/>
            <a:ext cx="3317179" cy="2173394"/>
          </a:xfrm>
          <a:prstGeom prst="irregularSeal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solidFill>
                  <a:schemeClr val="bg1"/>
                </a:solidFill>
                <a:cs typeface="B Titr" panose="00000700000000000000" pitchFamily="2" charset="-78"/>
              </a:rPr>
              <a:t>بردآموزشی،پیام بهداشتی</a:t>
            </a:r>
          </a:p>
          <a:p>
            <a:pPr algn="ctr"/>
            <a:r>
              <a:rPr lang="fa-IR" dirty="0">
                <a:solidFill>
                  <a:schemeClr val="bg1"/>
                </a:solidFill>
                <a:cs typeface="B Titr" panose="00000700000000000000" pitchFamily="2" charset="-78"/>
              </a:rPr>
              <a:t>اموزش فردی</a:t>
            </a:r>
            <a:endParaRPr lang="en-US" dirty="0">
              <a:solidFill>
                <a:schemeClr val="bg1"/>
              </a:solidFill>
              <a:cs typeface="B Titr" panose="00000700000000000000" pitchFamily="2" charset="-78"/>
            </a:endParaRPr>
          </a:p>
        </p:txBody>
      </p:sp>
      <p:sp>
        <p:nvSpPr>
          <p:cNvPr id="2" name="Star: 6 Points 1">
            <a:extLst>
              <a:ext uri="{FF2B5EF4-FFF2-40B4-BE49-F238E27FC236}">
                <a16:creationId xmlns:a16="http://schemas.microsoft.com/office/drawing/2014/main" id="{A23D3454-9099-4F71-A32D-4899F8414DCF}"/>
              </a:ext>
            </a:extLst>
          </p:cNvPr>
          <p:cNvSpPr/>
          <p:nvPr/>
        </p:nvSpPr>
        <p:spPr>
          <a:xfrm>
            <a:off x="473679" y="762000"/>
            <a:ext cx="2064173" cy="1844040"/>
          </a:xfrm>
          <a:prstGeom prst="star6">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solidFill>
                  <a:schemeClr val="bg1"/>
                </a:solidFill>
                <a:cs typeface="B Titr" panose="00000700000000000000" pitchFamily="2" charset="-78"/>
              </a:rPr>
              <a:t>icu</a:t>
            </a:r>
            <a:endParaRPr lang="en-US" sz="2800" dirty="0">
              <a:solidFill>
                <a:schemeClr val="bg1"/>
              </a:solidFill>
              <a:cs typeface="B Titr" panose="00000700000000000000" pitchFamily="2" charset="-78"/>
            </a:endParaRPr>
          </a:p>
        </p:txBody>
      </p:sp>
      <p:pic>
        <p:nvPicPr>
          <p:cNvPr id="7" name="Picture 2" descr="در هر ثانیه یک انسان بر اثر ایدز به کام مرگ فرو می رود. | دانشگاه">
            <a:extLst>
              <a:ext uri="{FF2B5EF4-FFF2-40B4-BE49-F238E27FC236}">
                <a16:creationId xmlns:a16="http://schemas.microsoft.com/office/drawing/2014/main" id="{24B8E31F-5E12-4929-8227-78B7F8F497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27334"/>
            <a:ext cx="991551" cy="9469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عکس نوشته روز جهانی ایدز؛ عکس پروفایل روز جهانی ایدز">
            <a:extLst>
              <a:ext uri="{FF2B5EF4-FFF2-40B4-BE49-F238E27FC236}">
                <a16:creationId xmlns:a16="http://schemas.microsoft.com/office/drawing/2014/main" id="{8D187629-4497-4355-B1A7-FF09E9B3DD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83812"/>
            <a:ext cx="991551" cy="97418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ابتلای 36571 نفر به ویروس HIV در کشور /شناسایی و درمان زنان باردار مبتلا به  ویروس HIV در دستور کار قرار دارد | وزارت بهداشت، درمان و آموزش پزشكي">
            <a:extLst>
              <a:ext uri="{FF2B5EF4-FFF2-40B4-BE49-F238E27FC236}">
                <a16:creationId xmlns:a16="http://schemas.microsoft.com/office/drawing/2014/main" id="{A4BBB510-8F6D-4C71-972A-4B765167E12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ابتلای 36571 نفر به ویروس HIV در کشور /شناسایی و درمان زنان باردار مبتلا به  ویروس HIV در دستور کار قرار دارد | وزارت بهداشت، درمان و آموزش پزشكي">
            <a:extLst>
              <a:ext uri="{FF2B5EF4-FFF2-40B4-BE49-F238E27FC236}">
                <a16:creationId xmlns:a16="http://schemas.microsoft.com/office/drawing/2014/main" id="{3C0D17A2-FBED-4E1E-BBFA-5828DB75950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ابتلای 36571 نفر به ویروس HIV در کشور /شناسایی و درمان زنان باردار مبتلا به  ویروس HIV در دستور کار قرار دارد | وزارت بهداشت، درمان و آموزش پزشكي">
            <a:extLst>
              <a:ext uri="{FF2B5EF4-FFF2-40B4-BE49-F238E27FC236}">
                <a16:creationId xmlns:a16="http://schemas.microsoft.com/office/drawing/2014/main" id="{A871AD86-B1AC-4D91-A4A8-252B2A2A0499}"/>
              </a:ext>
            </a:extLst>
          </p:cNvPr>
          <p:cNvSpPr>
            <a:spLocks noChangeAspect="1" noChangeArrowheads="1"/>
          </p:cNvSpPr>
          <p:nvPr/>
        </p:nvSpPr>
        <p:spPr bwMode="auto">
          <a:xfrm>
            <a:off x="4191000" y="260604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8" descr="ابتلای 36571 نفر به ویروس HIV در کشور /شناسایی و درمان زنان باردار مبتلا به  ویروس HIV در دستور کار قرار دارد | وزارت بهداشت، درمان و آموزش پزشكي">
            <a:extLst>
              <a:ext uri="{FF2B5EF4-FFF2-40B4-BE49-F238E27FC236}">
                <a16:creationId xmlns:a16="http://schemas.microsoft.com/office/drawing/2014/main" id="{76B33A14-953E-4E46-BB8C-3778EB9E8CD8}"/>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2" name="Picture 10" descr="درباره ایدز بخوانید (ایدز از درمان تا پیشگیری)">
            <a:extLst>
              <a:ext uri="{FF2B5EF4-FFF2-40B4-BE49-F238E27FC236}">
                <a16:creationId xmlns:a16="http://schemas.microsoft.com/office/drawing/2014/main" id="{0B36548C-3C20-4ECF-9337-6CE2E2573F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4356" y="279311"/>
            <a:ext cx="3084044" cy="62993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11731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267" y="835322"/>
            <a:ext cx="4771116" cy="5187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Explosion 1 2"/>
          <p:cNvSpPr/>
          <p:nvPr/>
        </p:nvSpPr>
        <p:spPr>
          <a:xfrm>
            <a:off x="595433" y="2895599"/>
            <a:ext cx="2696407" cy="2115999"/>
          </a:xfrm>
          <a:prstGeom prst="irregularSeal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dirty="0">
                <a:cs typeface="B Titr" panose="00000700000000000000" pitchFamily="2" charset="-78"/>
              </a:rPr>
              <a:t>F</a:t>
            </a:r>
            <a:r>
              <a:rPr lang="fa-IR" dirty="0">
                <a:solidFill>
                  <a:schemeClr val="bg1"/>
                </a:solidFill>
                <a:cs typeface="B Titr" panose="00000700000000000000" pitchFamily="2" charset="-78"/>
              </a:rPr>
              <a:t>تهیه </a:t>
            </a:r>
            <a:r>
              <a:rPr lang="fa-IR" sz="1400" dirty="0">
                <a:solidFill>
                  <a:schemeClr val="bg1"/>
                </a:solidFill>
                <a:cs typeface="B Titr" panose="00000700000000000000" pitchFamily="2" charset="-78"/>
              </a:rPr>
              <a:t>پوستر</a:t>
            </a:r>
            <a:endParaRPr lang="en-US" sz="1400" dirty="0">
              <a:cs typeface="B Titr" panose="00000700000000000000" pitchFamily="2" charset="-78"/>
            </a:endParaRPr>
          </a:p>
        </p:txBody>
      </p:sp>
      <p:sp>
        <p:nvSpPr>
          <p:cNvPr id="5" name="Flowchart: Alternate Process 4">
            <a:extLst>
              <a:ext uri="{FF2B5EF4-FFF2-40B4-BE49-F238E27FC236}">
                <a16:creationId xmlns:a16="http://schemas.microsoft.com/office/drawing/2014/main" id="{24C2B134-2479-40E5-A1AD-78241E30C1DB}"/>
              </a:ext>
            </a:extLst>
          </p:cNvPr>
          <p:cNvSpPr/>
          <p:nvPr/>
        </p:nvSpPr>
        <p:spPr>
          <a:xfrm>
            <a:off x="595433" y="835322"/>
            <a:ext cx="2484120" cy="1526878"/>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a-IR" dirty="0">
                <a:solidFill>
                  <a:schemeClr val="bg1"/>
                </a:solidFill>
                <a:cs typeface="B Titr" panose="00000700000000000000" pitchFamily="2" charset="-78"/>
              </a:rPr>
              <a:t>بخش جراحی</a:t>
            </a:r>
            <a:endParaRPr lang="en-US" dirty="0">
              <a:solidFill>
                <a:schemeClr val="bg1"/>
              </a:solidFill>
              <a:cs typeface="B Titr" panose="00000700000000000000" pitchFamily="2" charset="-78"/>
            </a:endParaRPr>
          </a:p>
        </p:txBody>
      </p:sp>
      <p:pic>
        <p:nvPicPr>
          <p:cNvPr id="6" name="Picture 2" descr="در هر ثانیه یک انسان بر اثر ایدز به کام مرگ فرو می رود. | دانشگاه">
            <a:extLst>
              <a:ext uri="{FF2B5EF4-FFF2-40B4-BE49-F238E27FC236}">
                <a16:creationId xmlns:a16="http://schemas.microsoft.com/office/drawing/2014/main" id="{81FF81BF-8367-4305-AE17-FB59868D34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27334"/>
            <a:ext cx="991551" cy="9469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مجله اینترنتی آگاپه - روز جهانی ایدز که هر سال در اول دسامبر برگزار می‌شود">
            <a:extLst>
              <a:ext uri="{FF2B5EF4-FFF2-40B4-BE49-F238E27FC236}">
                <a16:creationId xmlns:a16="http://schemas.microsoft.com/office/drawing/2014/main" id="{30574357-A3EE-4B0C-8535-1589EC857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5696" y="995361"/>
            <a:ext cx="3851427" cy="38004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عکس نوشته روز جهانی ایدز؛ عکس پروفایل روز جهانی ایدز">
            <a:extLst>
              <a:ext uri="{FF2B5EF4-FFF2-40B4-BE49-F238E27FC236}">
                <a16:creationId xmlns:a16="http://schemas.microsoft.com/office/drawing/2014/main" id="{6A253C01-8F0D-4894-B4E3-BF94BE6440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83812"/>
            <a:ext cx="991551" cy="974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216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958" y="0"/>
            <a:ext cx="4851042" cy="6858000"/>
          </a:xfrm>
          <a:prstGeom prst="rect">
            <a:avLst/>
          </a:prstGeom>
          <a:ln>
            <a:noFill/>
          </a:ln>
          <a:effectLst>
            <a:softEdge rad="112500"/>
          </a:effectLst>
        </p:spPr>
      </p:pic>
      <p:sp>
        <p:nvSpPr>
          <p:cNvPr id="3" name="Explosion 1 2"/>
          <p:cNvSpPr/>
          <p:nvPr/>
        </p:nvSpPr>
        <p:spPr>
          <a:xfrm>
            <a:off x="532541" y="3205122"/>
            <a:ext cx="3193961" cy="2395471"/>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a:solidFill>
                  <a:schemeClr val="bg1"/>
                </a:solidFill>
                <a:cs typeface="B Titr" panose="00000700000000000000" pitchFamily="2" charset="-78"/>
              </a:rPr>
              <a:t>آموزش گروهی</a:t>
            </a:r>
          </a:p>
          <a:p>
            <a:pPr algn="ctr"/>
            <a:r>
              <a:rPr lang="fa-IR" dirty="0">
                <a:solidFill>
                  <a:schemeClr val="bg1"/>
                </a:solidFill>
                <a:cs typeface="B Titr" panose="00000700000000000000" pitchFamily="2" charset="-78"/>
              </a:rPr>
              <a:t>کلیپ آموزشی</a:t>
            </a:r>
            <a:endParaRPr lang="en-US" dirty="0">
              <a:solidFill>
                <a:schemeClr val="bg1"/>
              </a:solidFill>
              <a:cs typeface="B Titr" panose="00000700000000000000" pitchFamily="2" charset="-78"/>
            </a:endParaRPr>
          </a:p>
        </p:txBody>
      </p:sp>
      <p:sp>
        <p:nvSpPr>
          <p:cNvPr id="4" name="Explosion: 14 Points 3">
            <a:extLst>
              <a:ext uri="{FF2B5EF4-FFF2-40B4-BE49-F238E27FC236}">
                <a16:creationId xmlns:a16="http://schemas.microsoft.com/office/drawing/2014/main" id="{44882ECA-DE9E-4AC8-B41C-BCAE1FBBF6DA}"/>
              </a:ext>
            </a:extLst>
          </p:cNvPr>
          <p:cNvSpPr/>
          <p:nvPr/>
        </p:nvSpPr>
        <p:spPr>
          <a:xfrm>
            <a:off x="532541" y="899160"/>
            <a:ext cx="2941320" cy="1706880"/>
          </a:xfrm>
          <a:prstGeom prst="irregularSeal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dirty="0">
                <a:solidFill>
                  <a:schemeClr val="bg1"/>
                </a:solidFill>
                <a:cs typeface="B Titr" panose="00000700000000000000" pitchFamily="2" charset="-78"/>
              </a:rPr>
              <a:t>نوزادان</a:t>
            </a:r>
            <a:endParaRPr lang="en-US" dirty="0">
              <a:solidFill>
                <a:schemeClr val="bg1"/>
              </a:solidFill>
              <a:cs typeface="B Titr" panose="00000700000000000000" pitchFamily="2" charset="-78"/>
            </a:endParaRPr>
          </a:p>
        </p:txBody>
      </p:sp>
      <p:pic>
        <p:nvPicPr>
          <p:cNvPr id="5" name="Picture 2" descr="در هر ثانیه یک انسان بر اثر ایدز به کام مرگ فرو می رود. | دانشگاه">
            <a:extLst>
              <a:ext uri="{FF2B5EF4-FFF2-40B4-BE49-F238E27FC236}">
                <a16:creationId xmlns:a16="http://schemas.microsoft.com/office/drawing/2014/main" id="{A6E8D5DE-51EF-42E6-8335-F3F88D93CF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927334"/>
            <a:ext cx="991551" cy="946931"/>
          </a:xfrm>
          <a:prstGeom prst="rect">
            <a:avLst/>
          </a:prstGeom>
          <a:noFill/>
          <a:extLst>
            <a:ext uri="{909E8E84-426E-40DD-AFC4-6F175D3DCCD1}">
              <a14:hiddenFill xmlns:a14="http://schemas.microsoft.com/office/drawing/2010/main">
                <a:solidFill>
                  <a:srgbClr val="FFFFFF"/>
                </a:solidFill>
              </a14:hiddenFill>
            </a:ext>
          </a:extLst>
        </p:spPr>
      </p:pic>
      <p:pic>
        <p:nvPicPr>
          <p:cNvPr id="6" name="278107c717beae763de5f9aa2dd7842b7769163-144p">
            <a:hlinkClick r:id="" action="ppaction://media"/>
            <a:extLst>
              <a:ext uri="{FF2B5EF4-FFF2-40B4-BE49-F238E27FC236}">
                <a16:creationId xmlns:a16="http://schemas.microsoft.com/office/drawing/2014/main" id="{8A14F19D-2CF4-49A7-A3E7-AC576D11676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29707" y="1097281"/>
            <a:ext cx="3511251" cy="4214116"/>
          </a:xfrm>
          <a:prstGeom prst="round2SameRect">
            <a:avLst>
              <a:gd name="adj1" fmla="val 6955"/>
              <a:gd name="adj2" fmla="val 0"/>
            </a:avLst>
          </a:prstGeom>
          <a:ln>
            <a:noFill/>
          </a:ln>
          <a:effectLst>
            <a:reflection blurRad="6350" stA="52000" endPos="35000" dist="25400" dir="5400000" sy="-100000" algn="bl" rotWithShape="0"/>
          </a:effectLst>
          <a:scene3d>
            <a:camera prst="orthographicFront"/>
            <a:lightRig rig="threePt" dir="t"/>
          </a:scene3d>
          <a:sp3d>
            <a:bevelT w="190500" prst="hardEdge"/>
            <a:contourClr>
              <a:srgbClr val="C0C0C0"/>
            </a:contourClr>
          </a:sp3d>
        </p:spPr>
      </p:pic>
      <p:pic>
        <p:nvPicPr>
          <p:cNvPr id="7" name="Picture 2" descr="عکس نوشته روز جهانی ایدز؛ عکس پروفایل روز جهانی ایدز">
            <a:extLst>
              <a:ext uri="{FF2B5EF4-FFF2-40B4-BE49-F238E27FC236}">
                <a16:creationId xmlns:a16="http://schemas.microsoft.com/office/drawing/2014/main" id="{41A22A56-EC0A-4D23-84F5-A1FDC63A82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883812"/>
            <a:ext cx="991551" cy="974187"/>
          </a:xfrm>
          <a:prstGeom prst="rect">
            <a:avLst/>
          </a:prstGeom>
          <a:noFill/>
          <a:extLst>
            <a:ext uri="{909E8E84-426E-40DD-AFC4-6F175D3DCCD1}">
              <a14:hiddenFill xmlns:a14="http://schemas.microsoft.com/office/drawing/2010/main">
                <a:solidFill>
                  <a:srgbClr val="FFFFFF"/>
                </a:solidFill>
              </a14:hiddenFill>
            </a:ext>
          </a:extLst>
        </p:spPr>
      </p:pic>
      <p:sp>
        <p:nvSpPr>
          <p:cNvPr id="8" name="Arrow: Pentagon 7">
            <a:extLst>
              <a:ext uri="{FF2B5EF4-FFF2-40B4-BE49-F238E27FC236}">
                <a16:creationId xmlns:a16="http://schemas.microsoft.com/office/drawing/2014/main" id="{E9E084D3-EAAE-46C8-ABFA-4B733E4E0CC7}"/>
              </a:ext>
            </a:extLst>
          </p:cNvPr>
          <p:cNvSpPr/>
          <p:nvPr/>
        </p:nvSpPr>
        <p:spPr>
          <a:xfrm>
            <a:off x="2924665" y="2441678"/>
            <a:ext cx="853440" cy="305972"/>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a-IR" dirty="0">
                <a:solidFill>
                  <a:schemeClr val="bg1"/>
                </a:solidFill>
                <a:cs typeface="B Titr" panose="00000700000000000000" pitchFamily="2" charset="-78"/>
              </a:rPr>
              <a:t>کلیپ</a:t>
            </a:r>
            <a:endParaRPr lang="en-US" dirty="0">
              <a:solidFill>
                <a:schemeClr val="bg1"/>
              </a:solidFill>
              <a:cs typeface="B Titr" panose="00000700000000000000" pitchFamily="2" charset="-78"/>
            </a:endParaRPr>
          </a:p>
        </p:txBody>
      </p:sp>
    </p:spTree>
    <p:extLst>
      <p:ext uri="{BB962C8B-B14F-4D97-AF65-F5344CB8AC3E}">
        <p14:creationId xmlns:p14="http://schemas.microsoft.com/office/powerpoint/2010/main" val="279493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350C2-2470-4D03-84D2-47213009A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0316" y="107631"/>
            <a:ext cx="5421684" cy="3564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ardrop 3">
            <a:extLst>
              <a:ext uri="{FF2B5EF4-FFF2-40B4-BE49-F238E27FC236}">
                <a16:creationId xmlns:a16="http://schemas.microsoft.com/office/drawing/2014/main" id="{7AB0180D-E11C-478C-A1B7-1DF592F213E1}"/>
              </a:ext>
            </a:extLst>
          </p:cNvPr>
          <p:cNvSpPr/>
          <p:nvPr/>
        </p:nvSpPr>
        <p:spPr>
          <a:xfrm>
            <a:off x="518160" y="441006"/>
            <a:ext cx="2011680" cy="1615440"/>
          </a:xfrm>
          <a:prstGeom prst="teardrop">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a-IR" dirty="0">
                <a:solidFill>
                  <a:schemeClr val="bg1"/>
                </a:solidFill>
                <a:cs typeface="B Titr" panose="00000700000000000000" pitchFamily="2" charset="-78"/>
              </a:rPr>
              <a:t>زایشگاه</a:t>
            </a:r>
            <a:endParaRPr lang="en-US" dirty="0">
              <a:solidFill>
                <a:schemeClr val="bg1"/>
              </a:solidFill>
              <a:cs typeface="B Titr" panose="00000700000000000000" pitchFamily="2" charset="-78"/>
            </a:endParaRPr>
          </a:p>
        </p:txBody>
      </p:sp>
      <p:sp>
        <p:nvSpPr>
          <p:cNvPr id="5" name="Explosion: 14 Points 4">
            <a:extLst>
              <a:ext uri="{FF2B5EF4-FFF2-40B4-BE49-F238E27FC236}">
                <a16:creationId xmlns:a16="http://schemas.microsoft.com/office/drawing/2014/main" id="{A6793E2B-21E9-4988-AB1D-3022247519CD}"/>
              </a:ext>
            </a:extLst>
          </p:cNvPr>
          <p:cNvSpPr/>
          <p:nvPr/>
        </p:nvSpPr>
        <p:spPr>
          <a:xfrm>
            <a:off x="346656" y="2429349"/>
            <a:ext cx="3291840" cy="2485074"/>
          </a:xfrm>
          <a:prstGeom prst="irregularSeal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a-IR" dirty="0">
                <a:solidFill>
                  <a:schemeClr val="bg1"/>
                </a:solidFill>
                <a:cs typeface="B Titr" panose="00000700000000000000" pitchFamily="2" charset="-78"/>
              </a:rPr>
              <a:t>بردآموزشی</a:t>
            </a:r>
          </a:p>
          <a:p>
            <a:pPr algn="ctr"/>
            <a:r>
              <a:rPr lang="fa-IR" dirty="0">
                <a:solidFill>
                  <a:schemeClr val="bg1"/>
                </a:solidFill>
                <a:cs typeface="B Titr" panose="00000700000000000000" pitchFamily="2" charset="-78"/>
              </a:rPr>
              <a:t>پوستر</a:t>
            </a:r>
            <a:endParaRPr lang="en-US" dirty="0">
              <a:solidFill>
                <a:schemeClr val="bg1"/>
              </a:solidFill>
              <a:cs typeface="B Titr" panose="00000700000000000000" pitchFamily="2" charset="-78"/>
            </a:endParaRPr>
          </a:p>
        </p:txBody>
      </p:sp>
      <p:pic>
        <p:nvPicPr>
          <p:cNvPr id="1026" name="Picture 2" descr="در رسانه|راه اندازی پویش رسانه‌ای پیشگیری از بیماری ایدز در کرمانشاه -  سازمان بهزیستی">
            <a:extLst>
              <a:ext uri="{FF2B5EF4-FFF2-40B4-BE49-F238E27FC236}">
                <a16:creationId xmlns:a16="http://schemas.microsoft.com/office/drawing/2014/main" id="{C5AB2F62-8FAF-454B-9B8C-CDED0807C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855721"/>
            <a:ext cx="45720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51458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ABEDC7-04F1-456B-A1D5-E5FD2A65DB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0562" y="-76200"/>
            <a:ext cx="5431438" cy="4294858"/>
          </a:xfrm>
          <a:prstGeom prst="rect">
            <a:avLst/>
          </a:prstGeom>
          <a:ln>
            <a:noFill/>
          </a:ln>
          <a:effectLst>
            <a:softEdge rad="112500"/>
          </a:effectLst>
        </p:spPr>
      </p:pic>
      <p:sp>
        <p:nvSpPr>
          <p:cNvPr id="3" name="Explosion: 8 Points 2">
            <a:extLst>
              <a:ext uri="{FF2B5EF4-FFF2-40B4-BE49-F238E27FC236}">
                <a16:creationId xmlns:a16="http://schemas.microsoft.com/office/drawing/2014/main" id="{8B661FC0-A342-4BBC-A615-087E042BFEE8}"/>
              </a:ext>
            </a:extLst>
          </p:cNvPr>
          <p:cNvSpPr/>
          <p:nvPr/>
        </p:nvSpPr>
        <p:spPr>
          <a:xfrm>
            <a:off x="182880" y="2946645"/>
            <a:ext cx="2682240" cy="2118360"/>
          </a:xfrm>
          <a:prstGeom prst="irregularSeal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dirty="0">
                <a:solidFill>
                  <a:schemeClr val="bg1"/>
                </a:solidFill>
                <a:cs typeface="B Titr" panose="00000700000000000000" pitchFamily="2" charset="-78"/>
              </a:rPr>
              <a:t>بردآموزشی،</a:t>
            </a:r>
          </a:p>
          <a:p>
            <a:pPr algn="ctr"/>
            <a:r>
              <a:rPr lang="fa-IR" dirty="0">
                <a:solidFill>
                  <a:schemeClr val="bg1"/>
                </a:solidFill>
                <a:cs typeface="B Titr" panose="00000700000000000000" pitchFamily="2" charset="-78"/>
              </a:rPr>
              <a:t>پوستر</a:t>
            </a:r>
            <a:endParaRPr lang="en-US" dirty="0">
              <a:solidFill>
                <a:schemeClr val="bg1"/>
              </a:solidFill>
              <a:cs typeface="B Titr" panose="00000700000000000000" pitchFamily="2" charset="-78"/>
            </a:endParaRPr>
          </a:p>
        </p:txBody>
      </p:sp>
      <p:sp>
        <p:nvSpPr>
          <p:cNvPr id="4" name="Oval 3">
            <a:extLst>
              <a:ext uri="{FF2B5EF4-FFF2-40B4-BE49-F238E27FC236}">
                <a16:creationId xmlns:a16="http://schemas.microsoft.com/office/drawing/2014/main" id="{CB6F88C5-9358-4BC8-BD0E-78B363E0C934}"/>
              </a:ext>
            </a:extLst>
          </p:cNvPr>
          <p:cNvSpPr/>
          <p:nvPr/>
        </p:nvSpPr>
        <p:spPr>
          <a:xfrm>
            <a:off x="289560" y="975360"/>
            <a:ext cx="2164080" cy="146304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a-IR" dirty="0">
                <a:solidFill>
                  <a:schemeClr val="bg1"/>
                </a:solidFill>
                <a:cs typeface="B Titr" panose="00000700000000000000" pitchFamily="2" charset="-78"/>
              </a:rPr>
              <a:t>مادران پرخطر</a:t>
            </a:r>
            <a:endParaRPr lang="en-US" dirty="0">
              <a:solidFill>
                <a:schemeClr val="bg1"/>
              </a:solidFill>
              <a:cs typeface="B Titr" panose="00000700000000000000" pitchFamily="2" charset="-78"/>
            </a:endParaRPr>
          </a:p>
        </p:txBody>
      </p:sp>
      <p:pic>
        <p:nvPicPr>
          <p:cNvPr id="2050" name="Picture 2" descr="بهداشتی ها|بهداشت مدارس|مربیان بهداشت">
            <a:extLst>
              <a:ext uri="{FF2B5EF4-FFF2-40B4-BE49-F238E27FC236}">
                <a16:creationId xmlns:a16="http://schemas.microsoft.com/office/drawing/2014/main" id="{D0E5DA85-250F-4BC2-BCCB-D904A0C49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3941" y="4080755"/>
            <a:ext cx="3724680" cy="27935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در هر ثانیه یک انسان بر اثر ایدز به کام مرگ فرو می رود. | دانشگاه">
            <a:extLst>
              <a:ext uri="{FF2B5EF4-FFF2-40B4-BE49-F238E27FC236}">
                <a16:creationId xmlns:a16="http://schemas.microsoft.com/office/drawing/2014/main" id="{C9E74C18-F440-4221-B7B8-E0B4EE7D5D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27334"/>
            <a:ext cx="991551" cy="946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عکس نوشته روز جهانی ایدز؛ عکس پروفایل روز جهانی ایدز">
            <a:extLst>
              <a:ext uri="{FF2B5EF4-FFF2-40B4-BE49-F238E27FC236}">
                <a16:creationId xmlns:a16="http://schemas.microsoft.com/office/drawing/2014/main" id="{DD2D8BC8-B421-4BD1-97E8-BB26EC4926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83812"/>
            <a:ext cx="991551" cy="9741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مشرق نیوز - باورهای غلط درباره بیماری ایدز">
            <a:extLst>
              <a:ext uri="{FF2B5EF4-FFF2-40B4-BE49-F238E27FC236}">
                <a16:creationId xmlns:a16="http://schemas.microsoft.com/office/drawing/2014/main" id="{1F0FCB68-CE4F-4108-98A7-D8489F4526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0088" y="411857"/>
            <a:ext cx="3253809" cy="603428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53496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A8B8D7-7211-457E-9EA4-488B967B24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9737" y="2458368"/>
            <a:ext cx="4297812" cy="39424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Arrow: Right 2">
            <a:extLst>
              <a:ext uri="{FF2B5EF4-FFF2-40B4-BE49-F238E27FC236}">
                <a16:creationId xmlns:a16="http://schemas.microsoft.com/office/drawing/2014/main" id="{717658F2-B21A-43D0-AE47-5C7311197531}"/>
              </a:ext>
            </a:extLst>
          </p:cNvPr>
          <p:cNvSpPr/>
          <p:nvPr/>
        </p:nvSpPr>
        <p:spPr>
          <a:xfrm>
            <a:off x="0" y="1097280"/>
            <a:ext cx="3779520" cy="257556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r"/>
            <a:r>
              <a:rPr lang="fa-IR" dirty="0">
                <a:cs typeface="B Titr" panose="00000700000000000000" pitchFamily="2" charset="-78"/>
              </a:rPr>
              <a:t>پخش پیام های بهداشتی و تراکت بین مراجعه کنندگان تهیه شده توسط سوپروایزرآموزش سلامت</a:t>
            </a:r>
            <a:endParaRPr lang="en-US" dirty="0">
              <a:cs typeface="B Titr" panose="00000700000000000000" pitchFamily="2" charset="-78"/>
            </a:endParaRPr>
          </a:p>
        </p:txBody>
      </p:sp>
      <p:pic>
        <p:nvPicPr>
          <p:cNvPr id="4" name="Picture 2" descr="در هر ثانیه یک انسان بر اثر ایدز به کام مرگ فرو می رود. | دانشگاه">
            <a:extLst>
              <a:ext uri="{FF2B5EF4-FFF2-40B4-BE49-F238E27FC236}">
                <a16:creationId xmlns:a16="http://schemas.microsoft.com/office/drawing/2014/main" id="{28550A4F-6594-40F1-91FF-8DB7A5BE59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27334"/>
            <a:ext cx="991551" cy="9469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صفر تا صد ویروس HIV و بیماری ایدز (AIDS) | کافه پزشکی | هر آنچه که در علم  طب به آن نیاز دارید">
            <a:extLst>
              <a:ext uri="{FF2B5EF4-FFF2-40B4-BE49-F238E27FC236}">
                <a16:creationId xmlns:a16="http://schemas.microsoft.com/office/drawing/2014/main" id="{1308B15D-4905-49AD-9E54-4817CB3E8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028" y="121920"/>
            <a:ext cx="3779521" cy="1950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2" descr="عکس نوشته روز جهانی ایدز؛ عکس پروفایل روز جهانی ایدز">
            <a:extLst>
              <a:ext uri="{FF2B5EF4-FFF2-40B4-BE49-F238E27FC236}">
                <a16:creationId xmlns:a16="http://schemas.microsoft.com/office/drawing/2014/main" id="{6C489A8B-A210-4095-9851-9F75F5464A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83812"/>
            <a:ext cx="991551" cy="9741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اینفوگرافی / نگاهی به آمار ایدز در ایران و جهان - ایسنا">
            <a:extLst>
              <a:ext uri="{FF2B5EF4-FFF2-40B4-BE49-F238E27FC236}">
                <a16:creationId xmlns:a16="http://schemas.microsoft.com/office/drawing/2014/main" id="{4BEBD75D-A558-4F73-973F-77D5D8755D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121919"/>
            <a:ext cx="3368040" cy="6278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lowchart: Terminator 4">
            <a:extLst>
              <a:ext uri="{FF2B5EF4-FFF2-40B4-BE49-F238E27FC236}">
                <a16:creationId xmlns:a16="http://schemas.microsoft.com/office/drawing/2014/main" id="{DAB4DACC-157E-40A8-8111-56EFD114FD86}"/>
              </a:ext>
            </a:extLst>
          </p:cNvPr>
          <p:cNvSpPr/>
          <p:nvPr/>
        </p:nvSpPr>
        <p:spPr>
          <a:xfrm>
            <a:off x="6096000" y="6096587"/>
            <a:ext cx="1158240" cy="274318"/>
          </a:xfrm>
          <a:prstGeom prst="flowChartTerminator">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a-IR" sz="800" dirty="0">
                <a:solidFill>
                  <a:schemeClr val="bg1"/>
                </a:solidFill>
                <a:cs typeface="B Titr" panose="00000700000000000000" pitchFamily="2" charset="-78"/>
              </a:rPr>
              <a:t>واحد اموزش سلامت بیمارستان شریعتی</a:t>
            </a:r>
            <a:endParaRPr lang="en-US" sz="800" dirty="0">
              <a:solidFill>
                <a:schemeClr val="bg1"/>
              </a:solidFill>
              <a:cs typeface="B Titr" panose="00000700000000000000" pitchFamily="2" charset="-78"/>
            </a:endParaRPr>
          </a:p>
        </p:txBody>
      </p:sp>
    </p:spTree>
    <p:extLst>
      <p:ext uri="{BB962C8B-B14F-4D97-AF65-F5344CB8AC3E}">
        <p14:creationId xmlns:p14="http://schemas.microsoft.com/office/powerpoint/2010/main" val="3025800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پوسترهای هفته ایدز 94">
            <a:extLst>
              <a:ext uri="{FF2B5EF4-FFF2-40B4-BE49-F238E27FC236}">
                <a16:creationId xmlns:a16="http://schemas.microsoft.com/office/drawing/2014/main" id="{C263E5B2-9B92-4D73-A9A2-07957459C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13664"/>
            <a:ext cx="9418320" cy="43952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6F824A0-B44F-424D-87B8-F028DA463A41}"/>
              </a:ext>
            </a:extLst>
          </p:cNvPr>
          <p:cNvSpPr/>
          <p:nvPr/>
        </p:nvSpPr>
        <p:spPr>
          <a:xfrm>
            <a:off x="1188720" y="4465320"/>
            <a:ext cx="2362200" cy="436880"/>
          </a:xfrm>
          <a:prstGeom prst="rect">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a-IR" sz="1200" dirty="0">
                <a:solidFill>
                  <a:schemeClr val="bg1"/>
                </a:solidFill>
                <a:cs typeface="B Titr" panose="00000700000000000000" pitchFamily="2" charset="-78"/>
              </a:rPr>
              <a:t>واحد آموزش سلامت بیمارستان شریعتی</a:t>
            </a:r>
            <a:endParaRPr lang="en-US" sz="1200" dirty="0">
              <a:solidFill>
                <a:schemeClr val="bg1"/>
              </a:solidFill>
              <a:cs typeface="B Titr" panose="00000700000000000000" pitchFamily="2" charset="-78"/>
            </a:endParaRPr>
          </a:p>
        </p:txBody>
      </p:sp>
      <p:pic>
        <p:nvPicPr>
          <p:cNvPr id="5" name="Picture 2" descr="در هر ثانیه یک انسان بر اثر ایدز به کام مرگ فرو می رود. | دانشگاه">
            <a:extLst>
              <a:ext uri="{FF2B5EF4-FFF2-40B4-BE49-F238E27FC236}">
                <a16:creationId xmlns:a16="http://schemas.microsoft.com/office/drawing/2014/main" id="{E32E01DE-9D74-4B40-BE59-5B4D396545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27334"/>
            <a:ext cx="991551" cy="9469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عکس نوشته روز جهانی ایدز؛ عکس پروفایل روز جهانی ایدز">
            <a:extLst>
              <a:ext uri="{FF2B5EF4-FFF2-40B4-BE49-F238E27FC236}">
                <a16:creationId xmlns:a16="http://schemas.microsoft.com/office/drawing/2014/main" id="{67CD81BF-6EA1-42D1-AF9B-F196EB444A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83812"/>
            <a:ext cx="991551" cy="974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291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3A8C27-3422-4F46-A75F-23D140E9F06B}"/>
              </a:ext>
            </a:extLst>
          </p:cNvPr>
          <p:cNvSpPr txBox="1"/>
          <p:nvPr/>
        </p:nvSpPr>
        <p:spPr>
          <a:xfrm>
            <a:off x="4419600" y="2011680"/>
            <a:ext cx="7665720" cy="3539430"/>
          </a:xfrm>
          <a:prstGeom prst="rect">
            <a:avLst/>
          </a:prstGeom>
          <a:noFill/>
        </p:spPr>
        <p:txBody>
          <a:bodyPr wrap="square" rtlCol="0">
            <a:spAutoFit/>
          </a:bodyPr>
          <a:lstStyle/>
          <a:p>
            <a:pPr marL="285750" indent="-285750" algn="r" rtl="1">
              <a:buFont typeface="Arial" panose="020B0604020202020204" pitchFamily="34" charset="0"/>
              <a:buChar char="•"/>
            </a:pPr>
            <a:r>
              <a:rPr lang="fa-IR" sz="2800" b="0" i="0" dirty="0">
                <a:effectLst/>
                <a:latin typeface="Open Sans" panose="020B0606030504020204" pitchFamily="34" charset="0"/>
              </a:rPr>
              <a:t>آموزش گروهی و فردی در مورد بیماری ایدز در بین مددجویان</a:t>
            </a:r>
          </a:p>
          <a:p>
            <a:pPr marL="285750" indent="-285750" algn="r" rtl="1">
              <a:buFont typeface="Arial" panose="020B0604020202020204" pitchFamily="34" charset="0"/>
              <a:buChar char="•"/>
            </a:pPr>
            <a:r>
              <a:rPr lang="fa-IR" sz="2800" b="0" i="0" dirty="0">
                <a:effectLst/>
                <a:latin typeface="Open Sans" panose="020B0606030504020204" pitchFamily="34" charset="0"/>
              </a:rPr>
              <a:t>آموزش در مورد ایدز برای رابطین بهداشتی</a:t>
            </a:r>
          </a:p>
          <a:p>
            <a:pPr marL="285750" indent="-285750" algn="r" rtl="1">
              <a:buFont typeface="Arial" panose="020B0604020202020204" pitchFamily="34" charset="0"/>
              <a:buChar char="•"/>
            </a:pPr>
            <a:r>
              <a:rPr lang="fa-IR" sz="2800" dirty="0">
                <a:latin typeface="Open Sans" panose="020B0606030504020204" pitchFamily="34" charset="0"/>
              </a:rPr>
              <a:t>ام</a:t>
            </a:r>
            <a:r>
              <a:rPr lang="fa-IR" sz="2800" b="0" i="0" dirty="0">
                <a:effectLst/>
                <a:latin typeface="Open Sans" panose="020B0606030504020204" pitchFamily="34" charset="0"/>
              </a:rPr>
              <a:t>وزش در مورد بیماری ایدز برای مراجعین </a:t>
            </a:r>
          </a:p>
          <a:p>
            <a:pPr marL="285750" indent="-285750" algn="r" rtl="1">
              <a:buFont typeface="Arial" panose="020B0604020202020204" pitchFamily="34" charset="0"/>
              <a:buChar char="•"/>
            </a:pPr>
            <a:r>
              <a:rPr lang="fa-IR" sz="2800">
                <a:latin typeface="Open Sans" panose="020B0606030504020204" pitchFamily="34" charset="0"/>
              </a:rPr>
              <a:t>ا</a:t>
            </a:r>
            <a:r>
              <a:rPr lang="fa-IR" sz="2800" b="0" i="0">
                <a:effectLst/>
                <a:latin typeface="Open Sans" panose="020B0606030504020204" pitchFamily="34" charset="0"/>
              </a:rPr>
              <a:t>موزش </a:t>
            </a:r>
            <a:r>
              <a:rPr lang="fa-IR" sz="2800" b="0" i="0" dirty="0">
                <a:effectLst/>
                <a:latin typeface="Open Sans" panose="020B0606030504020204" pitchFamily="34" charset="0"/>
              </a:rPr>
              <a:t>در مورد ایدز برای زنان باردار و در سنین بارداری</a:t>
            </a:r>
          </a:p>
          <a:p>
            <a:pPr marL="285750" indent="-285750" algn="r" rtl="1">
              <a:buFont typeface="Arial" panose="020B0604020202020204" pitchFamily="34" charset="0"/>
              <a:buChar char="•"/>
            </a:pPr>
            <a:r>
              <a:rPr lang="fa-IR" sz="2800" b="0" i="0" dirty="0">
                <a:effectLst/>
                <a:latin typeface="Open Sans" panose="020B0606030504020204" pitchFamily="34" charset="0"/>
              </a:rPr>
              <a:t>اموزش در مورد ایدز برای پرسنل </a:t>
            </a:r>
          </a:p>
          <a:p>
            <a:pPr marL="285750" indent="-285750" algn="r" rtl="1">
              <a:buFont typeface="Arial" panose="020B0604020202020204" pitchFamily="34" charset="0"/>
              <a:buChar char="•"/>
            </a:pPr>
            <a:r>
              <a:rPr lang="fa-IR" sz="2800" dirty="0">
                <a:latin typeface="Open Sans" panose="020B0606030504020204" pitchFamily="34" charset="0"/>
              </a:rPr>
              <a:t>انجام تست سریع ایدز در برخی بخش های بیمارستان</a:t>
            </a:r>
          </a:p>
          <a:p>
            <a:pPr marL="285750" indent="-285750" algn="r" rtl="1">
              <a:buFont typeface="Arial" panose="020B0604020202020204" pitchFamily="34" charset="0"/>
              <a:buChar char="•"/>
            </a:pPr>
            <a:r>
              <a:rPr lang="fa-IR" sz="2800" b="0" i="0" dirty="0">
                <a:effectLst/>
                <a:latin typeface="Open Sans" panose="020B0606030504020204" pitchFamily="34" charset="0"/>
              </a:rPr>
              <a:t>تهیه کلیپ آموزش</a:t>
            </a:r>
            <a:r>
              <a:rPr lang="fa-IR" sz="2800" dirty="0">
                <a:latin typeface="Open Sans" panose="020B0606030504020204" pitchFamily="34" charset="0"/>
              </a:rPr>
              <a:t>ی ایدز و پخش آن در بیمارستان</a:t>
            </a:r>
            <a:endParaRPr lang="fa-IR" sz="2800" b="0" i="0" dirty="0">
              <a:effectLst/>
              <a:latin typeface="Open Sans" panose="020B0606030504020204" pitchFamily="34" charset="0"/>
            </a:endParaRPr>
          </a:p>
        </p:txBody>
      </p:sp>
      <p:sp>
        <p:nvSpPr>
          <p:cNvPr id="3" name="Flowchart: Process 2">
            <a:extLst>
              <a:ext uri="{FF2B5EF4-FFF2-40B4-BE49-F238E27FC236}">
                <a16:creationId xmlns:a16="http://schemas.microsoft.com/office/drawing/2014/main" id="{2E8790B9-652A-4CD1-99AA-D6BF9C569D18}"/>
              </a:ext>
            </a:extLst>
          </p:cNvPr>
          <p:cNvSpPr/>
          <p:nvPr/>
        </p:nvSpPr>
        <p:spPr>
          <a:xfrm>
            <a:off x="2788920" y="198120"/>
            <a:ext cx="5791200" cy="1478280"/>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a-IR" dirty="0">
                <a:cs typeface="B Titr" panose="00000700000000000000" pitchFamily="2" charset="-78"/>
              </a:rPr>
              <a:t>مجموع فعالیت های واحد آموزش سلامت بیمارستان شریعتی </a:t>
            </a:r>
            <a:endParaRPr lang="en-US" dirty="0">
              <a:cs typeface="B Titr" panose="00000700000000000000" pitchFamily="2" charset="-78"/>
            </a:endParaRPr>
          </a:p>
          <a:p>
            <a:pPr algn="ctr"/>
            <a:r>
              <a:rPr lang="fa-IR" dirty="0">
                <a:cs typeface="B Titr" panose="00000700000000000000" pitchFamily="2" charset="-78"/>
              </a:rPr>
              <a:t> در روز جهانی ایدز(1400/09/10)</a:t>
            </a:r>
            <a:endParaRPr lang="en-US" dirty="0">
              <a:cs typeface="B Titr" panose="00000700000000000000" pitchFamily="2" charset="-78"/>
            </a:endParaRPr>
          </a:p>
        </p:txBody>
      </p:sp>
      <p:pic>
        <p:nvPicPr>
          <p:cNvPr id="4" name="Picture 2" descr="در هر ثانیه یک انسان بر اثر ایدز به کام مرگ فرو می رود. | دانشگاه">
            <a:extLst>
              <a:ext uri="{FF2B5EF4-FFF2-40B4-BE49-F238E27FC236}">
                <a16:creationId xmlns:a16="http://schemas.microsoft.com/office/drawing/2014/main" id="{DD24E8E7-187E-49DC-8F6D-DBC21DC0D5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7334"/>
            <a:ext cx="991551" cy="9469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عکس نوشته روز جهانی ایدز؛ عکس پروفایل روز جهانی ایدز">
            <a:extLst>
              <a:ext uri="{FF2B5EF4-FFF2-40B4-BE49-F238E27FC236}">
                <a16:creationId xmlns:a16="http://schemas.microsoft.com/office/drawing/2014/main" id="{1B276865-C120-41CA-A7FB-64D03DB6EF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83812"/>
            <a:ext cx="991551" cy="974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298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87561" y="2811251"/>
            <a:ext cx="6807200" cy="190782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108038" y="3197802"/>
            <a:ext cx="6615289" cy="1569660"/>
          </a:xfrm>
          <a:prstGeom prst="rect">
            <a:avLst/>
          </a:prstGeom>
          <a:noFill/>
        </p:spPr>
        <p:txBody>
          <a:bodyPr wrap="square" rtlCol="0">
            <a:spAutoFit/>
          </a:bodyPr>
          <a:lstStyle/>
          <a:p>
            <a:r>
              <a:rPr lang="fa-IR" sz="3200" b="1" dirty="0">
                <a:solidFill>
                  <a:schemeClr val="bg1"/>
                </a:solidFill>
                <a:cs typeface="B Titr" panose="00000700000000000000" pitchFamily="2" charset="-78"/>
              </a:rPr>
              <a:t>فعالیت بخش های مختلف بیمارستان شریعتی</a:t>
            </a:r>
            <a:endParaRPr lang="en-US" sz="3200" b="1" dirty="0">
              <a:solidFill>
                <a:schemeClr val="bg1"/>
              </a:solidFill>
              <a:cs typeface="B Titr" panose="00000700000000000000" pitchFamily="2" charset="-78"/>
            </a:endParaRPr>
          </a:p>
          <a:p>
            <a:endParaRPr lang="en-US" sz="3200" b="1" dirty="0">
              <a:solidFill>
                <a:schemeClr val="bg1"/>
              </a:solidFill>
              <a:cs typeface="B Titr" panose="00000700000000000000" pitchFamily="2" charset="-78"/>
            </a:endParaRPr>
          </a:p>
          <a:p>
            <a:endParaRPr lang="en-US" sz="3200" b="1" dirty="0">
              <a:solidFill>
                <a:schemeClr val="bg1"/>
              </a:solidFill>
              <a:cs typeface="B Titr" panose="00000700000000000000" pitchFamily="2" charset="-78"/>
            </a:endParaRPr>
          </a:p>
        </p:txBody>
      </p:sp>
      <p:sp>
        <p:nvSpPr>
          <p:cNvPr id="5" name="TextBox 4"/>
          <p:cNvSpPr txBox="1"/>
          <p:nvPr/>
        </p:nvSpPr>
        <p:spPr>
          <a:xfrm>
            <a:off x="4803708" y="3914494"/>
            <a:ext cx="4855336" cy="584775"/>
          </a:xfrm>
          <a:prstGeom prst="rect">
            <a:avLst/>
          </a:prstGeom>
          <a:noFill/>
        </p:spPr>
        <p:txBody>
          <a:bodyPr wrap="square" rtlCol="0">
            <a:spAutoFit/>
          </a:bodyPr>
          <a:lstStyle/>
          <a:p>
            <a:r>
              <a:rPr lang="fa-IR" sz="3200" b="1" dirty="0">
                <a:solidFill>
                  <a:schemeClr val="bg1"/>
                </a:solidFill>
                <a:cs typeface="B Titr" panose="00000700000000000000" pitchFamily="2" charset="-78"/>
              </a:rPr>
              <a:t>در روز جهانی ایدز</a:t>
            </a:r>
            <a:endParaRPr lang="en-US" sz="3200" b="1" dirty="0">
              <a:solidFill>
                <a:schemeClr val="bg1"/>
              </a:solidFill>
              <a:cs typeface="B Titr" panose="00000700000000000000" pitchFamily="2" charset="-78"/>
            </a:endParaRPr>
          </a:p>
        </p:txBody>
      </p:sp>
      <p:sp>
        <p:nvSpPr>
          <p:cNvPr id="4" name="TextBox 3">
            <a:extLst>
              <a:ext uri="{FF2B5EF4-FFF2-40B4-BE49-F238E27FC236}">
                <a16:creationId xmlns:a16="http://schemas.microsoft.com/office/drawing/2014/main" id="{67B91A94-4E58-4152-8AD6-8CE8E8CE4250}"/>
              </a:ext>
            </a:extLst>
          </p:cNvPr>
          <p:cNvSpPr txBox="1"/>
          <p:nvPr/>
        </p:nvSpPr>
        <p:spPr>
          <a:xfrm>
            <a:off x="5024402" y="6461760"/>
            <a:ext cx="2910840" cy="369332"/>
          </a:xfrm>
          <a:prstGeom prst="rect">
            <a:avLst/>
          </a:prstGeom>
          <a:noFill/>
        </p:spPr>
        <p:txBody>
          <a:bodyPr wrap="square" rtlCol="0">
            <a:spAutoFit/>
          </a:bodyPr>
          <a:lstStyle/>
          <a:p>
            <a:r>
              <a:rPr lang="fa-IR" dirty="0"/>
              <a:t>واحدآموزش سلامت</a:t>
            </a:r>
            <a:endParaRPr lang="en-US" dirty="0"/>
          </a:p>
        </p:txBody>
      </p:sp>
      <p:pic>
        <p:nvPicPr>
          <p:cNvPr id="6" name="Picture 2" descr="در هر ثانیه یک انسان بر اثر ایدز به کام مرگ فرو می رود. | دانشگاه">
            <a:extLst>
              <a:ext uri="{FF2B5EF4-FFF2-40B4-BE49-F238E27FC236}">
                <a16:creationId xmlns:a16="http://schemas.microsoft.com/office/drawing/2014/main" id="{CB1B8728-3E78-44E2-9539-4FCE5C3340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7334"/>
            <a:ext cx="991551" cy="946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عکس نوشته روز جهانی ایدز؛ عکس پروفایل روز جهانی ایدز">
            <a:extLst>
              <a:ext uri="{FF2B5EF4-FFF2-40B4-BE49-F238E27FC236}">
                <a16:creationId xmlns:a16="http://schemas.microsoft.com/office/drawing/2014/main" id="{0EF26F19-C4BC-4B19-8883-BD1FAD11E0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83812"/>
            <a:ext cx="991551" cy="9741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بهترین زمان برای آزمایش ایدز - وبلاگ فروشگاه رپید تست - وقت برای آزمایش hiv">
            <a:extLst>
              <a:ext uri="{FF2B5EF4-FFF2-40B4-BE49-F238E27FC236}">
                <a16:creationId xmlns:a16="http://schemas.microsoft.com/office/drawing/2014/main" id="{9877AE7B-AEEC-4171-9D5D-2B850D076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3327" y="2811251"/>
            <a:ext cx="2340107" cy="39659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آیا ایدز مانعی برای بارداری است؟ | مادرشو">
            <a:extLst>
              <a:ext uri="{FF2B5EF4-FFF2-40B4-BE49-F238E27FC236}">
                <a16:creationId xmlns:a16="http://schemas.microsoft.com/office/drawing/2014/main" id="{8F0B5243-A976-4786-A47E-B19EA684CD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3626697" cy="274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508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شعار جهانی امسال پایان نابرابری ها، پایان ایدز | اقتصاد آنلاین">
            <a:extLst>
              <a:ext uri="{FF2B5EF4-FFF2-40B4-BE49-F238E27FC236}">
                <a16:creationId xmlns:a16="http://schemas.microsoft.com/office/drawing/2014/main" id="{589D26B1-F32C-4887-8EFD-AC06E462D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91" y="0"/>
            <a:ext cx="12359792" cy="69951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7B87426-6B48-40D4-BB0E-77F02EE0B839}"/>
              </a:ext>
            </a:extLst>
          </p:cNvPr>
          <p:cNvSpPr/>
          <p:nvPr/>
        </p:nvSpPr>
        <p:spPr>
          <a:xfrm>
            <a:off x="-167791" y="5791200"/>
            <a:ext cx="5669431" cy="12039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a-IR" sz="2000" dirty="0">
                <a:solidFill>
                  <a:schemeClr val="bg1"/>
                </a:solidFill>
                <a:cs typeface="B Titr" panose="00000700000000000000" pitchFamily="2" charset="-78"/>
              </a:rPr>
              <a:t>با تشکر از پرسنل زحمتکش بیمارستان شریعتی بندرعباس</a:t>
            </a:r>
            <a:endParaRPr lang="en-US" sz="2000" dirty="0">
              <a:solidFill>
                <a:schemeClr val="bg1"/>
              </a:solidFill>
              <a:cs typeface="B Titr" panose="00000700000000000000" pitchFamily="2" charset="-78"/>
            </a:endParaRPr>
          </a:p>
        </p:txBody>
      </p:sp>
    </p:spTree>
    <p:extLst>
      <p:ext uri="{BB962C8B-B14F-4D97-AF65-F5344CB8AC3E}">
        <p14:creationId xmlns:p14="http://schemas.microsoft.com/office/powerpoint/2010/main" val="2427189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58" y="0"/>
            <a:ext cx="11371684" cy="6858000"/>
          </a:xfrm>
          <a:prstGeom prst="rect">
            <a:avLst/>
          </a:prstGeom>
        </p:spPr>
      </p:pic>
      <p:pic>
        <p:nvPicPr>
          <p:cNvPr id="3" name="Picture 2" descr="در هر ثانیه یک انسان بر اثر ایدز به کام مرگ فرو می رود. | دانشگاه">
            <a:extLst>
              <a:ext uri="{FF2B5EF4-FFF2-40B4-BE49-F238E27FC236}">
                <a16:creationId xmlns:a16="http://schemas.microsoft.com/office/drawing/2014/main" id="{9E25B42A-C322-4BCA-85F9-FF0BAA29EB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27334"/>
            <a:ext cx="991551" cy="9469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عکس نوشته روز جهانی ایدز؛ عکس پروفایل روز جهانی ایدز">
            <a:extLst>
              <a:ext uri="{FF2B5EF4-FFF2-40B4-BE49-F238E27FC236}">
                <a16:creationId xmlns:a16="http://schemas.microsoft.com/office/drawing/2014/main" id="{DDD2B973-9A86-4CDA-B494-CB5B49B004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83812"/>
            <a:ext cx="991551" cy="974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037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48bbea658eb94c332cd3a1d7710424112159547-198p">
            <a:hlinkClick r:id="" action="ppaction://media"/>
            <a:extLst>
              <a:ext uri="{FF2B5EF4-FFF2-40B4-BE49-F238E27FC236}">
                <a16:creationId xmlns:a16="http://schemas.microsoft.com/office/drawing/2014/main" id="{AC101200-4BD8-4F9C-B3DA-A1638A2605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38132" y="1313250"/>
            <a:ext cx="6515736" cy="4599869"/>
          </a:xfrm>
          <a:prstGeom prst="round2SameRect">
            <a:avLst>
              <a:gd name="adj1" fmla="val 6955"/>
              <a:gd name="adj2" fmla="val 0"/>
            </a:avLst>
          </a:prstGeom>
          <a:ln>
            <a:noFill/>
          </a:ln>
          <a:effectLst>
            <a:reflection blurRad="6350" stA="52000" endPos="35000" dist="25400" dir="5400000" sy="-100000" algn="bl" rotWithShape="0"/>
          </a:effectLst>
          <a:scene3d>
            <a:camera prst="orthographicFront"/>
            <a:lightRig rig="threePt" dir="t"/>
          </a:scene3d>
          <a:sp3d>
            <a:bevelT w="190500" prst="hardEdge"/>
            <a:contourClr>
              <a:srgbClr val="C0C0C0"/>
            </a:contourClr>
          </a:sp3d>
        </p:spPr>
      </p:pic>
      <p:sp>
        <p:nvSpPr>
          <p:cNvPr id="3" name="TextBox 2">
            <a:extLst>
              <a:ext uri="{FF2B5EF4-FFF2-40B4-BE49-F238E27FC236}">
                <a16:creationId xmlns:a16="http://schemas.microsoft.com/office/drawing/2014/main" id="{672479E5-AD5E-4889-9E7D-D2C306D693A7}"/>
              </a:ext>
            </a:extLst>
          </p:cNvPr>
          <p:cNvSpPr txBox="1"/>
          <p:nvPr/>
        </p:nvSpPr>
        <p:spPr>
          <a:xfrm>
            <a:off x="4602480" y="309036"/>
            <a:ext cx="5013960" cy="707886"/>
          </a:xfrm>
          <a:prstGeom prst="rect">
            <a:avLst/>
          </a:prstGeom>
          <a:noFill/>
        </p:spPr>
        <p:txBody>
          <a:bodyPr wrap="square" rtlCol="0">
            <a:spAutoFit/>
          </a:bodyPr>
          <a:lstStyle/>
          <a:p>
            <a:r>
              <a:rPr lang="fa-IR" sz="4000" dirty="0">
                <a:solidFill>
                  <a:schemeClr val="accent1"/>
                </a:solidFill>
                <a:cs typeface="B Titr" panose="00000700000000000000" pitchFamily="2" charset="-78"/>
              </a:rPr>
              <a:t>ایدز چیست؟</a:t>
            </a:r>
            <a:endParaRPr lang="en-US" sz="4000" dirty="0">
              <a:solidFill>
                <a:schemeClr val="accent1"/>
              </a:solidFill>
              <a:cs typeface="B Titr" panose="00000700000000000000" pitchFamily="2" charset="-78"/>
            </a:endParaRPr>
          </a:p>
        </p:txBody>
      </p:sp>
      <p:pic>
        <p:nvPicPr>
          <p:cNvPr id="4" name="Picture 2" descr="در هر ثانیه یک انسان بر اثر ایدز به کام مرگ فرو می رود. | دانشگاه">
            <a:extLst>
              <a:ext uri="{FF2B5EF4-FFF2-40B4-BE49-F238E27FC236}">
                <a16:creationId xmlns:a16="http://schemas.microsoft.com/office/drawing/2014/main" id="{177BF09E-DF64-46FD-8009-A4145DA8EE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927334"/>
            <a:ext cx="991551" cy="9469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عکس نوشته روز جهانی ایدز؛ عکس پروفایل روز جهانی ایدز">
            <a:extLst>
              <a:ext uri="{FF2B5EF4-FFF2-40B4-BE49-F238E27FC236}">
                <a16:creationId xmlns:a16="http://schemas.microsoft.com/office/drawing/2014/main" id="{764BC9B2-2949-4343-BA86-EF1EFBD18B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83812"/>
            <a:ext cx="991551" cy="9741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3ABB3BD-09E8-4918-A8E0-E23331253FEA}"/>
              </a:ext>
            </a:extLst>
          </p:cNvPr>
          <p:cNvSpPr/>
          <p:nvPr/>
        </p:nvSpPr>
        <p:spPr>
          <a:xfrm>
            <a:off x="2838132" y="5548532"/>
            <a:ext cx="3276600" cy="335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400">
                <a:solidFill>
                  <a:schemeClr val="bg1"/>
                </a:solidFill>
                <a:cs typeface="B Titr" panose="00000700000000000000" pitchFamily="2" charset="-78"/>
              </a:rPr>
              <a:t>واحد اموزش سلامت بیمارستان شریعتی</a:t>
            </a:r>
            <a:endParaRPr lang="en-US" sz="1400" dirty="0">
              <a:solidFill>
                <a:schemeClr val="bg1"/>
              </a:solidFill>
              <a:cs typeface="B Titr" panose="00000700000000000000" pitchFamily="2" charset="-78"/>
            </a:endParaRPr>
          </a:p>
        </p:txBody>
      </p:sp>
      <p:sp>
        <p:nvSpPr>
          <p:cNvPr id="8" name="Arrow: Pentagon 7">
            <a:extLst>
              <a:ext uri="{FF2B5EF4-FFF2-40B4-BE49-F238E27FC236}">
                <a16:creationId xmlns:a16="http://schemas.microsoft.com/office/drawing/2014/main" id="{D0612ABF-81A5-4DED-A504-A8F1936138C1}"/>
              </a:ext>
            </a:extLst>
          </p:cNvPr>
          <p:cNvSpPr/>
          <p:nvPr/>
        </p:nvSpPr>
        <p:spPr>
          <a:xfrm>
            <a:off x="1874520" y="1313250"/>
            <a:ext cx="853440" cy="305972"/>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a-IR" dirty="0">
                <a:solidFill>
                  <a:schemeClr val="bg1"/>
                </a:solidFill>
                <a:cs typeface="B Titr" panose="00000700000000000000" pitchFamily="2" charset="-78"/>
              </a:rPr>
              <a:t>کلیپ</a:t>
            </a:r>
            <a:endParaRPr lang="en-US" dirty="0">
              <a:solidFill>
                <a:schemeClr val="bg1"/>
              </a:solidFill>
              <a:cs typeface="B Titr" panose="00000700000000000000" pitchFamily="2" charset="-78"/>
            </a:endParaRPr>
          </a:p>
        </p:txBody>
      </p:sp>
    </p:spTree>
    <p:extLst>
      <p:ext uri="{BB962C8B-B14F-4D97-AF65-F5344CB8AC3E}">
        <p14:creationId xmlns:p14="http://schemas.microsoft.com/office/powerpoint/2010/main" val="413256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978" y="1264356"/>
            <a:ext cx="10668000" cy="4832092"/>
          </a:xfrm>
          <a:prstGeom prst="rect">
            <a:avLst/>
          </a:prstGeom>
          <a:noFill/>
        </p:spPr>
        <p:txBody>
          <a:bodyPr wrap="square" rtlCol="0">
            <a:spAutoFit/>
          </a:bodyPr>
          <a:lstStyle/>
          <a:p>
            <a:pPr algn="r" rtl="1"/>
            <a:r>
              <a:rPr lang="fa-IR" sz="2800" dirty="0"/>
              <a:t>اول دسامبر برابر با ۱۰ آذر روز جهانی ایدز نامگذاری شده است و هر ساله برای این روز، شعار خاصی از طرف سازمان جهانی بهداشت نیز در نظر گرفته می شود. هدف عمده از این کار این است که به عموم مردم یادآوری شود که </a:t>
            </a:r>
            <a:r>
              <a:rPr lang="en-US" sz="2800" dirty="0"/>
              <a:t>HIV </a:t>
            </a:r>
            <a:r>
              <a:rPr lang="fa-IR" sz="2800" dirty="0"/>
              <a:t>از بین نرفته است و هنوز کارهای زیادی است که باید انجام شود. در روز جهانی ایدز مردم لباس های شان را به روبان قرمز مزین می کنند تا توجه و مراقبت در برابر </a:t>
            </a:r>
            <a:r>
              <a:rPr lang="en-US" sz="2800" dirty="0"/>
              <a:t>HIV </a:t>
            </a:r>
            <a:r>
              <a:rPr lang="fa-IR" sz="2800" dirty="0"/>
              <a:t>و ایدز را متذکر شده و به دیگران یادآور شوند که تعهد و پایبندی و حمایت آنها مورد نیاز است. شعار روز جهانی مبارزه با ایدز در سال 2021 عبارت " </a:t>
            </a:r>
            <a:r>
              <a:rPr lang="fa-IR" sz="2800" dirty="0">
                <a:solidFill>
                  <a:srgbClr val="FFFF00"/>
                </a:solidFill>
              </a:rPr>
              <a:t>اجازه نمی دهیم کرونا برنامه مراقبت </a:t>
            </a:r>
            <a:r>
              <a:rPr lang="en-US" sz="2800" dirty="0">
                <a:solidFill>
                  <a:srgbClr val="FFFF00"/>
                </a:solidFill>
              </a:rPr>
              <a:t>HIV </a:t>
            </a:r>
            <a:r>
              <a:rPr lang="fa-IR" sz="2800" dirty="0">
                <a:solidFill>
                  <a:srgbClr val="FFFF00"/>
                </a:solidFill>
              </a:rPr>
              <a:t>را تحت تاثیر قرار دهد.</a:t>
            </a:r>
            <a:r>
              <a:rPr lang="fa-IR" sz="2800" dirty="0"/>
              <a:t>پایان</a:t>
            </a:r>
            <a:r>
              <a:rPr lang="fa-IR" sz="2800" dirty="0">
                <a:solidFill>
                  <a:srgbClr val="FFFF00"/>
                </a:solidFill>
              </a:rPr>
              <a:t> </a:t>
            </a:r>
            <a:r>
              <a:rPr lang="fa-IR" sz="2800" dirty="0"/>
              <a:t>ایدز با پوشش همگانی،خدمات پیشگیری،تشخیص،مراقبت و درمان" می باشد . </a:t>
            </a:r>
            <a:r>
              <a:rPr lang="en-US" sz="2800" dirty="0"/>
              <a:t>HIV </a:t>
            </a:r>
            <a:r>
              <a:rPr lang="fa-IR" sz="2800" dirty="0"/>
              <a:t>امروز یک بیماری مرگبار نیست بلکه یک عفونت مزمن اما قابل درمان بشمار می رود. چنانچه درمان در زمان مناسب آغاز شود انتظار می رود که فرد همان طول عمری را داشته باشد که فرد بدون </a:t>
            </a:r>
            <a:r>
              <a:rPr lang="en-US" sz="2800" dirty="0"/>
              <a:t>HIV </a:t>
            </a:r>
            <a:r>
              <a:rPr lang="fa-IR" sz="2800" dirty="0"/>
              <a:t>داشته است</a:t>
            </a:r>
            <a:r>
              <a:rPr lang="en-US" sz="2800" dirty="0"/>
              <a:t>.</a:t>
            </a:r>
          </a:p>
        </p:txBody>
      </p:sp>
      <p:pic>
        <p:nvPicPr>
          <p:cNvPr id="3" name="Picture 2" descr="در هر ثانیه یک انسان بر اثر ایدز به کام مرگ فرو می رود. | دانشگاه">
            <a:extLst>
              <a:ext uri="{FF2B5EF4-FFF2-40B4-BE49-F238E27FC236}">
                <a16:creationId xmlns:a16="http://schemas.microsoft.com/office/drawing/2014/main" id="{089B38D9-16F5-4656-825B-BE4C0A94F8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27334"/>
            <a:ext cx="991551" cy="9469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عکس نوشته روز جهانی ایدز؛ عکس پروفایل روز جهانی ایدز">
            <a:extLst>
              <a:ext uri="{FF2B5EF4-FFF2-40B4-BE49-F238E27FC236}">
                <a16:creationId xmlns:a16="http://schemas.microsoft.com/office/drawing/2014/main" id="{48A3F5B6-55F5-4B07-B9BC-05E89E2FF4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83812"/>
            <a:ext cx="991551" cy="974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6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7AC90-011B-4388-866B-E8DFADBB34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2940" y="1884680"/>
            <a:ext cx="2861310" cy="3815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6DA3978E-65C5-4943-8A6A-7ECDF322D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1890" y="0"/>
            <a:ext cx="4572000" cy="3429000"/>
          </a:xfrm>
          <a:prstGeom prst="rect">
            <a:avLst/>
          </a:prstGeom>
          <a:ln>
            <a:noFill/>
          </a:ln>
          <a:effectLst>
            <a:softEdge rad="112500"/>
          </a:effectLst>
        </p:spPr>
      </p:pic>
      <p:pic>
        <p:nvPicPr>
          <p:cNvPr id="7" name="Picture 6">
            <a:extLst>
              <a:ext uri="{FF2B5EF4-FFF2-40B4-BE49-F238E27FC236}">
                <a16:creationId xmlns:a16="http://schemas.microsoft.com/office/drawing/2014/main" id="{D416EF1A-343D-40F4-964D-16862E8348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3581400"/>
            <a:ext cx="4453890" cy="3017520"/>
          </a:xfrm>
          <a:prstGeom prst="rect">
            <a:avLst/>
          </a:prstGeom>
          <a:ln>
            <a:noFill/>
          </a:ln>
          <a:effectLst>
            <a:softEdge rad="112500"/>
          </a:effectLst>
        </p:spPr>
      </p:pic>
      <p:sp>
        <p:nvSpPr>
          <p:cNvPr id="8" name="Arrow: Right 7">
            <a:extLst>
              <a:ext uri="{FF2B5EF4-FFF2-40B4-BE49-F238E27FC236}">
                <a16:creationId xmlns:a16="http://schemas.microsoft.com/office/drawing/2014/main" id="{B23678D3-A805-4429-A35B-763ADDC2B40F}"/>
              </a:ext>
            </a:extLst>
          </p:cNvPr>
          <p:cNvSpPr/>
          <p:nvPr/>
        </p:nvSpPr>
        <p:spPr>
          <a:xfrm>
            <a:off x="403860" y="1884680"/>
            <a:ext cx="3509010" cy="2687320"/>
          </a:xfrm>
          <a:prstGeom prst="rightArrow">
            <a:avLst/>
          </a:prstGeom>
          <a:solidFill>
            <a:schemeClr val="accent1">
              <a:lumMod val="60000"/>
              <a:lumOff val="4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fa-IR" dirty="0">
                <a:solidFill>
                  <a:schemeClr val="bg1"/>
                </a:solidFill>
                <a:cs typeface="B Titr" panose="00000700000000000000" pitchFamily="2" charset="-78"/>
              </a:rPr>
              <a:t>آموزش گروهی به دانشجویان و مددجویان توسط سوپروایزرآموزش سلامت</a:t>
            </a:r>
            <a:endParaRPr lang="en-US" dirty="0">
              <a:solidFill>
                <a:schemeClr val="bg1"/>
              </a:solidFill>
              <a:cs typeface="B Titr" panose="00000700000000000000" pitchFamily="2" charset="-78"/>
            </a:endParaRPr>
          </a:p>
        </p:txBody>
      </p:sp>
    </p:spTree>
    <p:extLst>
      <p:ext uri="{BB962C8B-B14F-4D97-AF65-F5344CB8AC3E}">
        <p14:creationId xmlns:p14="http://schemas.microsoft.com/office/powerpoint/2010/main" val="3027048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7211" y="115850"/>
            <a:ext cx="5154789" cy="2730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908" y="1366765"/>
            <a:ext cx="3680460" cy="45605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Explosion 1 7"/>
          <p:cNvSpPr/>
          <p:nvPr/>
        </p:nvSpPr>
        <p:spPr>
          <a:xfrm>
            <a:off x="302895" y="2846069"/>
            <a:ext cx="2606040" cy="2640330"/>
          </a:xfrm>
          <a:prstGeom prst="irregularSeal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t>د</a:t>
            </a:r>
            <a:endParaRPr lang="fa-IR" dirty="0">
              <a:solidFill>
                <a:schemeClr val="bg1"/>
              </a:solidFill>
            </a:endParaRPr>
          </a:p>
          <a:p>
            <a:pPr algn="ctr"/>
            <a:r>
              <a:rPr lang="fa-IR" sz="1200" b="1" dirty="0">
                <a:solidFill>
                  <a:schemeClr val="bg1"/>
                </a:solidFill>
                <a:cs typeface="B Titr" panose="00000700000000000000" pitchFamily="2" charset="-78"/>
              </a:rPr>
              <a:t>پوستر،پیام بهداشتی،</a:t>
            </a:r>
          </a:p>
          <a:p>
            <a:pPr algn="ctr"/>
            <a:r>
              <a:rPr lang="fa-IR" sz="1200" b="1" dirty="0">
                <a:solidFill>
                  <a:schemeClr val="bg1"/>
                </a:solidFill>
                <a:cs typeface="B Titr" panose="00000700000000000000" pitchFamily="2" charset="-78"/>
              </a:rPr>
              <a:t>آموزش گروهی، برداموزشی</a:t>
            </a:r>
            <a:endParaRPr lang="en-US" sz="1200" b="1" dirty="0">
              <a:solidFill>
                <a:schemeClr val="bg1"/>
              </a:solidFill>
              <a:cs typeface="B Titr" panose="00000700000000000000" pitchFamily="2" charset="-78"/>
            </a:endParaRPr>
          </a:p>
        </p:txBody>
      </p:sp>
      <p:sp>
        <p:nvSpPr>
          <p:cNvPr id="2" name="Star: 7 Points 1">
            <a:extLst>
              <a:ext uri="{FF2B5EF4-FFF2-40B4-BE49-F238E27FC236}">
                <a16:creationId xmlns:a16="http://schemas.microsoft.com/office/drawing/2014/main" id="{93F29B33-DD61-43B5-8F0B-0B8D404496DE}"/>
              </a:ext>
            </a:extLst>
          </p:cNvPr>
          <p:cNvSpPr/>
          <p:nvPr/>
        </p:nvSpPr>
        <p:spPr>
          <a:xfrm>
            <a:off x="697230" y="644664"/>
            <a:ext cx="1874520" cy="1672590"/>
          </a:xfrm>
          <a:prstGeom prst="star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solidFill>
                  <a:schemeClr val="bg1"/>
                </a:solidFill>
                <a:cs typeface="B Titr" panose="00000700000000000000" pitchFamily="2" charset="-78"/>
              </a:rPr>
              <a:t>NICU</a:t>
            </a:r>
          </a:p>
        </p:txBody>
      </p:sp>
      <p:pic>
        <p:nvPicPr>
          <p:cNvPr id="6" name="Picture 2" descr="در هر ثانیه یک انسان بر اثر ایدز به کام مرگ فرو می رود. | دانشگاه">
            <a:extLst>
              <a:ext uri="{FF2B5EF4-FFF2-40B4-BE49-F238E27FC236}">
                <a16:creationId xmlns:a16="http://schemas.microsoft.com/office/drawing/2014/main" id="{483BF7CF-BF58-42EC-BFE9-EDE0E222CA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27334"/>
            <a:ext cx="991551" cy="9469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CCFC995-C077-48F6-A65B-9D00E885C4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3342" y="3030181"/>
            <a:ext cx="4962525" cy="3711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عکس نوشته روز جهانی ایدز؛ عکس پروفایل روز جهانی ایدز">
            <a:extLst>
              <a:ext uri="{FF2B5EF4-FFF2-40B4-BE49-F238E27FC236}">
                <a16:creationId xmlns:a16="http://schemas.microsoft.com/office/drawing/2014/main" id="{9B904D36-B709-4787-A203-9E22957644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83812"/>
            <a:ext cx="991551" cy="974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626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0917" y="30103"/>
            <a:ext cx="2549173" cy="33988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3464" y="121356"/>
            <a:ext cx="2616200" cy="34882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3807" y="3488267"/>
            <a:ext cx="2436283" cy="3248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Explosion 1 5"/>
          <p:cNvSpPr/>
          <p:nvPr/>
        </p:nvSpPr>
        <p:spPr>
          <a:xfrm>
            <a:off x="545404" y="2743577"/>
            <a:ext cx="3397955" cy="2827867"/>
          </a:xfrm>
          <a:prstGeom prst="irregularSeal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400" dirty="0">
                <a:solidFill>
                  <a:schemeClr val="bg1"/>
                </a:solidFill>
                <a:cs typeface="B Titr" panose="00000700000000000000" pitchFamily="2" charset="-78"/>
              </a:rPr>
              <a:t>آموزش گروهی،کلیپ آموزشی،پیام بهداشتی</a:t>
            </a:r>
            <a:endParaRPr lang="en-US" sz="1400" dirty="0">
              <a:cs typeface="B Titr" panose="00000700000000000000" pitchFamily="2" charset="-78"/>
            </a:endParaRPr>
          </a:p>
        </p:txBody>
      </p:sp>
      <p:sp>
        <p:nvSpPr>
          <p:cNvPr id="7" name="Rectangle: Diagonal Corners Rounded 6">
            <a:extLst>
              <a:ext uri="{FF2B5EF4-FFF2-40B4-BE49-F238E27FC236}">
                <a16:creationId xmlns:a16="http://schemas.microsoft.com/office/drawing/2014/main" id="{F9869331-27B3-43E9-B2C8-606989F37AB2}"/>
              </a:ext>
            </a:extLst>
          </p:cNvPr>
          <p:cNvSpPr/>
          <p:nvPr/>
        </p:nvSpPr>
        <p:spPr>
          <a:xfrm>
            <a:off x="745067" y="951653"/>
            <a:ext cx="2438400" cy="1584960"/>
          </a:xfrm>
          <a:prstGeom prst="round2Diag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3200" dirty="0">
                <a:solidFill>
                  <a:schemeClr val="bg1"/>
                </a:solidFill>
                <a:cs typeface="B Titr" panose="00000700000000000000" pitchFamily="2" charset="-78"/>
              </a:rPr>
              <a:t>درمانگاه</a:t>
            </a:r>
            <a:endParaRPr lang="en-US" sz="3200" dirty="0">
              <a:solidFill>
                <a:schemeClr val="bg1"/>
              </a:solidFill>
              <a:cs typeface="B Titr" panose="00000700000000000000" pitchFamily="2" charset="-78"/>
            </a:endParaRPr>
          </a:p>
        </p:txBody>
      </p:sp>
      <p:pic>
        <p:nvPicPr>
          <p:cNvPr id="8" name="Picture 2" descr="در هر ثانیه یک انسان بر اثر ایدز به کام مرگ فرو می رود. | دانشگاه">
            <a:extLst>
              <a:ext uri="{FF2B5EF4-FFF2-40B4-BE49-F238E27FC236}">
                <a16:creationId xmlns:a16="http://schemas.microsoft.com/office/drawing/2014/main" id="{5184AAA9-6F32-4339-A452-BA2C89A101B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927334"/>
            <a:ext cx="991551" cy="946931"/>
          </a:xfrm>
          <a:prstGeom prst="rect">
            <a:avLst/>
          </a:prstGeom>
          <a:noFill/>
          <a:extLst>
            <a:ext uri="{909E8E84-426E-40DD-AFC4-6F175D3DCCD1}">
              <a14:hiddenFill xmlns:a14="http://schemas.microsoft.com/office/drawing/2010/main">
                <a:solidFill>
                  <a:srgbClr val="FFFFFF"/>
                </a:solidFill>
              </a14:hiddenFill>
            </a:ext>
          </a:extLst>
        </p:spPr>
      </p:pic>
      <p:pic>
        <p:nvPicPr>
          <p:cNvPr id="9" name="319f34f655f2a19449438cd3becda7b73390721-360p">
            <a:hlinkClick r:id="" action="ppaction://media"/>
            <a:extLst>
              <a:ext uri="{FF2B5EF4-FFF2-40B4-BE49-F238E27FC236}">
                <a16:creationId xmlns:a16="http://schemas.microsoft.com/office/drawing/2014/main" id="{B0D4F5B6-1993-4855-A107-26DCC9EAEE3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618623" y="3670809"/>
            <a:ext cx="3832294" cy="3065835"/>
          </a:xfrm>
          <a:prstGeom prst="rect">
            <a:avLst/>
          </a:prstGeom>
          <a:ln>
            <a:noFill/>
          </a:ln>
          <a:effectLst>
            <a:softEdge rad="112500"/>
          </a:effectLst>
        </p:spPr>
      </p:pic>
      <p:pic>
        <p:nvPicPr>
          <p:cNvPr id="10" name="Picture 2" descr="عکس نوشته روز جهانی ایدز؛ عکس پروفایل روز جهانی ایدز">
            <a:extLst>
              <a:ext uri="{FF2B5EF4-FFF2-40B4-BE49-F238E27FC236}">
                <a16:creationId xmlns:a16="http://schemas.microsoft.com/office/drawing/2014/main" id="{C7530540-44AD-4531-9021-8C76792312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83812"/>
            <a:ext cx="991551" cy="974187"/>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a:extLst>
              <a:ext uri="{FF2B5EF4-FFF2-40B4-BE49-F238E27FC236}">
                <a16:creationId xmlns:a16="http://schemas.microsoft.com/office/drawing/2014/main" id="{850AC4D8-60F9-4136-990F-16D17E66AD22}"/>
              </a:ext>
            </a:extLst>
          </p:cNvPr>
          <p:cNvSpPr/>
          <p:nvPr/>
        </p:nvSpPr>
        <p:spPr>
          <a:xfrm>
            <a:off x="5662367" y="6370094"/>
            <a:ext cx="2436283" cy="305364"/>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1100">
                <a:solidFill>
                  <a:schemeClr val="bg1"/>
                </a:solidFill>
                <a:cs typeface="B Titr" panose="00000700000000000000" pitchFamily="2" charset="-78"/>
              </a:rPr>
              <a:t>واحد اموزش سلامت بیمارستان شریعتی</a:t>
            </a:r>
            <a:endParaRPr lang="en-US" sz="1100" dirty="0">
              <a:solidFill>
                <a:schemeClr val="bg1"/>
              </a:solidFill>
              <a:cs typeface="B Titr" panose="00000700000000000000" pitchFamily="2" charset="-78"/>
            </a:endParaRPr>
          </a:p>
        </p:txBody>
      </p:sp>
      <p:sp>
        <p:nvSpPr>
          <p:cNvPr id="11" name="Arrow: Pentagon 10">
            <a:extLst>
              <a:ext uri="{FF2B5EF4-FFF2-40B4-BE49-F238E27FC236}">
                <a16:creationId xmlns:a16="http://schemas.microsoft.com/office/drawing/2014/main" id="{B5BE7567-0D19-46CC-BC07-12E37E89B065}"/>
              </a:ext>
            </a:extLst>
          </p:cNvPr>
          <p:cNvSpPr/>
          <p:nvPr/>
        </p:nvSpPr>
        <p:spPr>
          <a:xfrm>
            <a:off x="4765183" y="4959469"/>
            <a:ext cx="853440" cy="305972"/>
          </a:xfrm>
          <a:prstGeom prst="homePlat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a-IR" dirty="0">
                <a:solidFill>
                  <a:schemeClr val="bg1"/>
                </a:solidFill>
                <a:cs typeface="B Titr" panose="00000700000000000000" pitchFamily="2" charset="-78"/>
              </a:rPr>
              <a:t>کلیپ</a:t>
            </a:r>
            <a:endParaRPr lang="en-US" dirty="0">
              <a:solidFill>
                <a:schemeClr val="bg1"/>
              </a:solidFill>
              <a:cs typeface="B Titr" panose="00000700000000000000" pitchFamily="2" charset="-78"/>
            </a:endParaRPr>
          </a:p>
        </p:txBody>
      </p:sp>
    </p:spTree>
    <p:extLst>
      <p:ext uri="{BB962C8B-B14F-4D97-AF65-F5344CB8AC3E}">
        <p14:creationId xmlns:p14="http://schemas.microsoft.com/office/powerpoint/2010/main" val="189298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8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4045" y="87489"/>
            <a:ext cx="3273778" cy="44958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2579" y="1994747"/>
            <a:ext cx="3476977" cy="46939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Explosion 1 3"/>
          <p:cNvSpPr/>
          <p:nvPr/>
        </p:nvSpPr>
        <p:spPr>
          <a:xfrm>
            <a:off x="371969" y="2717236"/>
            <a:ext cx="3307643" cy="2517422"/>
          </a:xfrm>
          <a:prstGeom prst="irregularSeal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400" dirty="0">
                <a:solidFill>
                  <a:schemeClr val="bg1"/>
                </a:solidFill>
                <a:cs typeface="B Titr" panose="00000700000000000000" pitchFamily="2" charset="-78"/>
              </a:rPr>
              <a:t>آموزش گروهی،برد آموزشی</a:t>
            </a:r>
            <a:endParaRPr lang="en-US" sz="1400" dirty="0">
              <a:solidFill>
                <a:schemeClr val="bg1"/>
              </a:solidFill>
              <a:cs typeface="B Titr" panose="00000700000000000000" pitchFamily="2" charset="-78"/>
            </a:endParaRPr>
          </a:p>
        </p:txBody>
      </p:sp>
      <p:sp>
        <p:nvSpPr>
          <p:cNvPr id="5" name="Rectangle: Diagonal Corners Snipped 4">
            <a:extLst>
              <a:ext uri="{FF2B5EF4-FFF2-40B4-BE49-F238E27FC236}">
                <a16:creationId xmlns:a16="http://schemas.microsoft.com/office/drawing/2014/main" id="{166FADBD-A679-4D9C-9D62-D46E64A1391E}"/>
              </a:ext>
            </a:extLst>
          </p:cNvPr>
          <p:cNvSpPr/>
          <p:nvPr/>
        </p:nvSpPr>
        <p:spPr>
          <a:xfrm>
            <a:off x="715151" y="670560"/>
            <a:ext cx="2621280" cy="1478280"/>
          </a:xfrm>
          <a:prstGeom prst="snip2Diag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a-IR" sz="3200" dirty="0">
                <a:solidFill>
                  <a:schemeClr val="bg1"/>
                </a:solidFill>
                <a:cs typeface="B Titr" panose="00000700000000000000" pitchFamily="2" charset="-78"/>
              </a:rPr>
              <a:t>اورژانس</a:t>
            </a:r>
            <a:endParaRPr lang="en-US" sz="3200" dirty="0">
              <a:solidFill>
                <a:schemeClr val="bg1"/>
              </a:solidFill>
              <a:cs typeface="B Titr" panose="00000700000000000000" pitchFamily="2" charset="-78"/>
            </a:endParaRPr>
          </a:p>
        </p:txBody>
      </p:sp>
      <p:pic>
        <p:nvPicPr>
          <p:cNvPr id="6" name="Picture 2" descr="در هر ثانیه یک انسان بر اثر ایدز به کام مرگ فرو می رود. | دانشگاه">
            <a:extLst>
              <a:ext uri="{FF2B5EF4-FFF2-40B4-BE49-F238E27FC236}">
                <a16:creationId xmlns:a16="http://schemas.microsoft.com/office/drawing/2014/main" id="{491479CB-CA99-4A95-A43B-AF991C284C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27334"/>
            <a:ext cx="991551" cy="946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عکس نوشته روز جهانی ایدز؛ عکس پروفایل روز جهانی ایدز">
            <a:extLst>
              <a:ext uri="{FF2B5EF4-FFF2-40B4-BE49-F238E27FC236}">
                <a16:creationId xmlns:a16="http://schemas.microsoft.com/office/drawing/2014/main" id="{6F1FD479-48E0-4E49-8A9B-4959220AC7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83812"/>
            <a:ext cx="991551" cy="974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7672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TM02836342[[fn=Ion]]</Template>
  <TotalTime>266</TotalTime>
  <Words>424</Words>
  <Application>Microsoft Office PowerPoint</Application>
  <PresentationFormat>Widescreen</PresentationFormat>
  <Paragraphs>59</Paragraphs>
  <Slides>20</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Century Gothic</vt:lpstr>
      <vt:lpstr>Open Sans</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MOHADESE</dc:creator>
  <cp:lastModifiedBy>adm</cp:lastModifiedBy>
  <cp:revision>71</cp:revision>
  <dcterms:created xsi:type="dcterms:W3CDTF">2021-12-05T10:30:33Z</dcterms:created>
  <dcterms:modified xsi:type="dcterms:W3CDTF">2021-12-06T04:07:13Z</dcterms:modified>
</cp:coreProperties>
</file>